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4" r:id="rId6"/>
    <p:sldId id="263" r:id="rId7"/>
    <p:sldId id="265" r:id="rId8"/>
    <p:sldId id="266" r:id="rId9"/>
    <p:sldId id="261" r:id="rId10"/>
    <p:sldId id="267"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94660"/>
  </p:normalViewPr>
  <p:slideViewPr>
    <p:cSldViewPr snapToGrid="0">
      <p:cViewPr varScale="1">
        <p:scale>
          <a:sx n="116" d="100"/>
          <a:sy n="116" d="100"/>
        </p:scale>
        <p:origin x="10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D6769F-11F8-397D-F855-2DB7F2D9AAD6}"/>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DDEA2CD0-D205-F863-2EEA-187D6D81D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80E738C7-0EC6-887A-5994-9B7E53D3C94E}"/>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5" name="바닥글 개체 틀 4">
            <a:extLst>
              <a:ext uri="{FF2B5EF4-FFF2-40B4-BE49-F238E27FC236}">
                <a16:creationId xmlns:a16="http://schemas.microsoft.com/office/drawing/2014/main" id="{F657DA6B-2092-1932-EF74-503C0CDA0B6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31FA56C-FC1C-49B9-356B-2C671530BDCC}"/>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82674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0A0C8F-136A-0CD4-6CC2-8B6824DEE16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7089A17A-202A-0202-4178-4ECC195A216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7561340-8A45-EC8B-A74C-8926C21ADA52}"/>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5" name="바닥글 개체 틀 4">
            <a:extLst>
              <a:ext uri="{FF2B5EF4-FFF2-40B4-BE49-F238E27FC236}">
                <a16:creationId xmlns:a16="http://schemas.microsoft.com/office/drawing/2014/main" id="{7C35B0D8-E385-6699-2EA8-E7CFDB008B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62783A0-F24E-9A88-2D22-81BE13DC718D}"/>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411235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A202E93-87C0-EDF4-3967-CD1878A6B07F}"/>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F2E0BC0-D1CE-373E-8431-030A4409DC28}"/>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F79A6C4-803D-5CBF-8FB9-FFDBBE732748}"/>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5" name="바닥글 개체 틀 4">
            <a:extLst>
              <a:ext uri="{FF2B5EF4-FFF2-40B4-BE49-F238E27FC236}">
                <a16:creationId xmlns:a16="http://schemas.microsoft.com/office/drawing/2014/main" id="{AF45FF30-1A5C-6935-B670-40E68D15FF4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20D7C87-38C7-4B17-4911-4E1C4FC094E2}"/>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232785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97D83D7-48BC-3218-4B6B-F4B11A03FE6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4814F94-2EEF-D3A9-7630-1B9D7951088B}"/>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B295A31-8033-39E6-3BDF-AF24BEF4430B}"/>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5" name="바닥글 개체 틀 4">
            <a:extLst>
              <a:ext uri="{FF2B5EF4-FFF2-40B4-BE49-F238E27FC236}">
                <a16:creationId xmlns:a16="http://schemas.microsoft.com/office/drawing/2014/main" id="{B55FF06C-8A59-30BC-5919-45D7A79863A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1289959-CE5B-FB2C-814D-A0F3157A49D9}"/>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850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8F7E4F-69BB-B46C-5626-CEBD6E33E214}"/>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72489576-EECA-491B-74EE-A3DF7A524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A7561503-A309-4500-AD9A-E3F824FE130F}"/>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5" name="바닥글 개체 틀 4">
            <a:extLst>
              <a:ext uri="{FF2B5EF4-FFF2-40B4-BE49-F238E27FC236}">
                <a16:creationId xmlns:a16="http://schemas.microsoft.com/office/drawing/2014/main" id="{864BEE9D-A5F3-7DCC-CF6A-95485CA9DCA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8477E07-4B5F-FA84-92B7-CE67D9F48DE0}"/>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22362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192304-22AA-34A5-1A91-EB9073328DF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D239C33-B81A-153E-7892-D16D9BD0835C}"/>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2C1AF2E0-3739-B52D-AF07-625CA2EADD0A}"/>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4149E863-FCDC-12E5-8D89-987638D5E4B5}"/>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6" name="바닥글 개체 틀 5">
            <a:extLst>
              <a:ext uri="{FF2B5EF4-FFF2-40B4-BE49-F238E27FC236}">
                <a16:creationId xmlns:a16="http://schemas.microsoft.com/office/drawing/2014/main" id="{73045CCC-6AB6-3124-44A1-442F5D1F711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DD9FF35-58FD-BF33-543E-744B1ABB9F2A}"/>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9866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CFD3D9-9FB4-8BCA-6222-37D8552A9688}"/>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CA6DD66-370F-BC15-EA10-F10EFDF94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18F3A9F3-D764-A82B-6DB6-32AF4EE8B4E5}"/>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E913A9D9-D522-B7E1-EAA7-7AB896EFE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9475A9F6-9300-A774-A468-2AD5FF54187D}"/>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4777D009-5833-7648-7FBB-E7928098B64B}"/>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8" name="바닥글 개체 틀 7">
            <a:extLst>
              <a:ext uri="{FF2B5EF4-FFF2-40B4-BE49-F238E27FC236}">
                <a16:creationId xmlns:a16="http://schemas.microsoft.com/office/drawing/2014/main" id="{E41EF578-B671-D3EB-6F86-4994A3C67A2D}"/>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ED34CC2-151C-FB4C-FE48-02F31D3B6A83}"/>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366638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47F781-ACC1-47B6-4620-E06ED66506BE}"/>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F89826CF-7839-4B77-57C0-A0E629F9F349}"/>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4" name="바닥글 개체 틀 3">
            <a:extLst>
              <a:ext uri="{FF2B5EF4-FFF2-40B4-BE49-F238E27FC236}">
                <a16:creationId xmlns:a16="http://schemas.microsoft.com/office/drawing/2014/main" id="{B9D83B5B-562A-3812-78CA-302375372FA4}"/>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85E78368-5649-5022-346E-193B307B2F13}"/>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343787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D5F3D2EF-22CF-673F-2AA0-7279494826B4}"/>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3" name="바닥글 개체 틀 2">
            <a:extLst>
              <a:ext uri="{FF2B5EF4-FFF2-40B4-BE49-F238E27FC236}">
                <a16:creationId xmlns:a16="http://schemas.microsoft.com/office/drawing/2014/main" id="{B9EF1343-0139-DC17-2359-8C20C46DA219}"/>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967536CC-30E0-DB7F-287F-BA88C6605787}"/>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24025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CB7C70-5373-521C-9345-9D6C547A6EC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E3A860DE-8187-E9F3-8B32-663995B0C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346B5545-DE8C-E8B2-31CC-9E3D84C6F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73C1D07-3757-230D-1084-2A97E2C584A9}"/>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6" name="바닥글 개체 틀 5">
            <a:extLst>
              <a:ext uri="{FF2B5EF4-FFF2-40B4-BE49-F238E27FC236}">
                <a16:creationId xmlns:a16="http://schemas.microsoft.com/office/drawing/2014/main" id="{E3523473-18BD-620A-4EDD-C4AAB928755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5C2A88A-20DD-5B34-32B6-0C47D112AF64}"/>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364269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FB6AC8-517F-F0C7-9750-5362B53CCED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954F60F-1EC7-A583-C571-2CBAB78D9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8AD6CA1D-7250-6BA0-4081-BFF68CC96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CE23FD69-4A3C-78F5-4A72-0979882CC22E}"/>
              </a:ext>
            </a:extLst>
          </p:cNvPr>
          <p:cNvSpPr>
            <a:spLocks noGrp="1"/>
          </p:cNvSpPr>
          <p:nvPr>
            <p:ph type="dt" sz="half" idx="10"/>
          </p:nvPr>
        </p:nvSpPr>
        <p:spPr/>
        <p:txBody>
          <a:bodyPr/>
          <a:lstStyle/>
          <a:p>
            <a:fld id="{FAE890D8-26FA-4544-8F51-08B9E35B2647}" type="datetimeFigureOut">
              <a:rPr lang="ko-KR" altLang="en-US" smtClean="0"/>
              <a:t>2024-09-26</a:t>
            </a:fld>
            <a:endParaRPr lang="ko-KR" altLang="en-US"/>
          </a:p>
        </p:txBody>
      </p:sp>
      <p:sp>
        <p:nvSpPr>
          <p:cNvPr id="6" name="바닥글 개체 틀 5">
            <a:extLst>
              <a:ext uri="{FF2B5EF4-FFF2-40B4-BE49-F238E27FC236}">
                <a16:creationId xmlns:a16="http://schemas.microsoft.com/office/drawing/2014/main" id="{AC425253-8606-C37B-17EB-AD5621BB2A5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D6E9001-86EE-EBBB-B5CD-F983677AE1C6}"/>
              </a:ext>
            </a:extLst>
          </p:cNvPr>
          <p:cNvSpPr>
            <a:spLocks noGrp="1"/>
          </p:cNvSpPr>
          <p:nvPr>
            <p:ph type="sldNum" sz="quarter" idx="12"/>
          </p:nvPr>
        </p:nvSpPr>
        <p:spPr/>
        <p:txBody>
          <a:body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03051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AFB774FB-469C-3FF1-1DF7-836445D78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32102457-10C7-D465-D0CD-0AE14D51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3D07383-295D-6877-5B67-6A462065F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890D8-26FA-4544-8F51-08B9E35B2647}" type="datetimeFigureOut">
              <a:rPr lang="ko-KR" altLang="en-US" smtClean="0"/>
              <a:t>2024-09-26</a:t>
            </a:fld>
            <a:endParaRPr lang="ko-KR" altLang="en-US"/>
          </a:p>
        </p:txBody>
      </p:sp>
      <p:sp>
        <p:nvSpPr>
          <p:cNvPr id="5" name="바닥글 개체 틀 4">
            <a:extLst>
              <a:ext uri="{FF2B5EF4-FFF2-40B4-BE49-F238E27FC236}">
                <a16:creationId xmlns:a16="http://schemas.microsoft.com/office/drawing/2014/main" id="{2838161F-E13C-01EC-08EC-BA15A35D0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371FC99-A19E-4319-CFA1-32C299FE0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C4CAF-14ED-4224-8D6E-EC618FF51AFC}" type="slidenum">
              <a:rPr lang="ko-KR" altLang="en-US" smtClean="0"/>
              <a:t>‹#›</a:t>
            </a:fld>
            <a:endParaRPr lang="ko-KR" altLang="en-US"/>
          </a:p>
        </p:txBody>
      </p:sp>
    </p:spTree>
    <p:extLst>
      <p:ext uri="{BB962C8B-B14F-4D97-AF65-F5344CB8AC3E}">
        <p14:creationId xmlns:p14="http://schemas.microsoft.com/office/powerpoint/2010/main" val="180306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subas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AD43B917-4C56-4101-B059-D0FDA870C7B1}"/>
              </a:ext>
            </a:extLst>
          </p:cNvPr>
          <p:cNvSpPr txBox="1">
            <a:spLocks/>
          </p:cNvSpPr>
          <p:nvPr/>
        </p:nvSpPr>
        <p:spPr>
          <a:xfrm>
            <a:off x="4967416" y="0"/>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ko-KR" altLang="en-US" sz="2400">
                <a:solidFill>
                  <a:srgbClr val="000000"/>
                </a:solidFill>
                <a:latin typeface="본고딕 Medium" panose="020B0600000000000000" pitchFamily="34" charset="-127"/>
                <a:ea typeface="본고딕 Medium" panose="020B0600000000000000" pitchFamily="34" charset="-127"/>
              </a:rPr>
              <a:t>作業依頼書</a:t>
            </a:r>
            <a:endParaRPr lang="ko-KR" altLang="en-US" sz="2400" b="1" dirty="0">
              <a:latin typeface="본고딕 Medium" panose="020B0600000000000000" pitchFamily="34" charset="-127"/>
              <a:ea typeface="본고딕 Medium" panose="020B0600000000000000" pitchFamily="34" charset="-127"/>
            </a:endParaRPr>
          </a:p>
        </p:txBody>
      </p:sp>
      <p:sp>
        <p:nvSpPr>
          <p:cNvPr id="10" name="부제목 2">
            <a:extLst>
              <a:ext uri="{FF2B5EF4-FFF2-40B4-BE49-F238E27FC236}">
                <a16:creationId xmlns:a16="http://schemas.microsoft.com/office/drawing/2014/main" id="{FF6BEB81-1912-46BA-B248-E8BE0102FAC1}"/>
              </a:ext>
            </a:extLst>
          </p:cNvPr>
          <p:cNvSpPr txBox="1">
            <a:spLocks/>
          </p:cNvSpPr>
          <p:nvPr/>
        </p:nvSpPr>
        <p:spPr>
          <a:xfrm>
            <a:off x="733167" y="1624954"/>
            <a:ext cx="1268629" cy="3828495"/>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ja-JP" altLang="en-US" sz="1050" dirty="0">
                <a:solidFill>
                  <a:srgbClr val="000000"/>
                </a:solidFill>
                <a:latin typeface="본고딕 Medium" panose="020B0600000000000000" pitchFamily="34" charset="-127"/>
                <a:ea typeface="본고딕 Medium" panose="020B0600000000000000" pitchFamily="34" charset="-127"/>
                <a:cs typeface="Pretendard" panose="02000503000000020004" pitchFamily="50" charset="-127"/>
              </a:rPr>
              <a:t>お</a:t>
            </a:r>
            <a:r>
              <a:rPr lang="ko-KR" altLang="en-US" sz="1050" dirty="0">
                <a:solidFill>
                  <a:srgbClr val="000000"/>
                </a:solidFill>
                <a:latin typeface="본고딕 Medium" panose="020B0600000000000000" pitchFamily="34" charset="-127"/>
                <a:ea typeface="본고딕 Medium" panose="020B0600000000000000" pitchFamily="34" charset="-127"/>
                <a:cs typeface="Pretendard" panose="02000503000000020004" pitchFamily="50" charset="-127"/>
              </a:rPr>
              <a:t>名前 </a:t>
            </a:r>
            <a:endParaRPr lang="en-US" altLang="ko-KR" sz="1050" b="1" dirty="0">
              <a:latin typeface="본고딕 Medium" panose="020B0600000000000000" pitchFamily="34" charset="-127"/>
              <a:ea typeface="본고딕 Medium" panose="020B0600000000000000" pitchFamily="34" charset="-127"/>
              <a:cs typeface="Pretendard" panose="02000503000000020004" pitchFamily="50" charset="-127"/>
            </a:endParaRPr>
          </a:p>
          <a:p>
            <a:pPr algn="l">
              <a:lnSpc>
                <a:spcPct val="100000"/>
              </a:lnSpc>
            </a:pPr>
            <a:r>
              <a:rPr lang="ko-KR" altLang="en-US" sz="1050" dirty="0">
                <a:solidFill>
                  <a:srgbClr val="000000"/>
                </a:solidFill>
                <a:latin typeface="본고딕 Medium" panose="020B0600000000000000" pitchFamily="34" charset="-127"/>
                <a:ea typeface="본고딕 Medium" panose="020B0600000000000000" pitchFamily="34" charset="-127"/>
              </a:rPr>
              <a:t>部署 </a:t>
            </a:r>
            <a:r>
              <a:rPr lang="en-US" altLang="ko-KR" sz="1050" dirty="0">
                <a:solidFill>
                  <a:srgbClr val="000000"/>
                </a:solidFill>
                <a:latin typeface="본고딕 Medium" panose="020B0600000000000000" pitchFamily="34" charset="-127"/>
                <a:ea typeface="본고딕 Medium" panose="020B0600000000000000" pitchFamily="34" charset="-127"/>
              </a:rPr>
              <a:t>/ </a:t>
            </a:r>
            <a:r>
              <a:rPr lang="ko-KR" altLang="en-US" sz="1050" dirty="0">
                <a:solidFill>
                  <a:srgbClr val="000000"/>
                </a:solidFill>
                <a:latin typeface="본고딕 Medium" panose="020B0600000000000000" pitchFamily="34" charset="-127"/>
                <a:ea typeface="본고딕 Medium" panose="020B0600000000000000" pitchFamily="34" charset="-127"/>
              </a:rPr>
              <a:t>肩書</a:t>
            </a:r>
            <a:r>
              <a:rPr lang="ja-JP" altLang="en-US" sz="1050" dirty="0">
                <a:solidFill>
                  <a:srgbClr val="000000"/>
                </a:solidFill>
                <a:latin typeface="본고딕 Medium" panose="020B0600000000000000" pitchFamily="34" charset="-127"/>
                <a:ea typeface="본고딕 Medium" panose="020B0600000000000000" pitchFamily="34" charset="-127"/>
              </a:rPr>
              <a:t>き</a:t>
            </a:r>
            <a:endParaRPr lang="en-US" altLang="ja-JP" sz="1050" dirty="0">
              <a:solidFill>
                <a:srgbClr val="000000"/>
              </a:solidFill>
              <a:latin typeface="본고딕 Medium" panose="020B0600000000000000" pitchFamily="34" charset="-127"/>
              <a:ea typeface="본고딕 Medium" panose="020B0600000000000000" pitchFamily="34" charset="-127"/>
            </a:endParaRPr>
          </a:p>
          <a:p>
            <a:pPr algn="l">
              <a:lnSpc>
                <a:spcPct val="100000"/>
              </a:lnSpc>
            </a:pPr>
            <a:r>
              <a:rPr lang="ko-KR" altLang="en-US" sz="1050" dirty="0">
                <a:solidFill>
                  <a:srgbClr val="000000"/>
                </a:solidFill>
                <a:latin typeface="본고딕 Medium" panose="020B0600000000000000" pitchFamily="34" charset="-127"/>
                <a:ea typeface="본고딕 Medium" panose="020B0600000000000000" pitchFamily="34" charset="-127"/>
              </a:rPr>
              <a:t>連絡先</a:t>
            </a:r>
            <a:endParaRPr lang="en-US" altLang="ko-KR" sz="1050" dirty="0">
              <a:solidFill>
                <a:srgbClr val="000000"/>
              </a:solidFill>
              <a:latin typeface="본고딕 Medium" panose="020B0600000000000000" pitchFamily="34" charset="-127"/>
              <a:ea typeface="본고딕 Medium" panose="020B0600000000000000" pitchFamily="34" charset="-127"/>
            </a:endParaRPr>
          </a:p>
          <a:p>
            <a:pPr algn="l">
              <a:lnSpc>
                <a:spcPct val="100000"/>
              </a:lnSpc>
            </a:pPr>
            <a:r>
              <a:rPr lang="ja-JP" altLang="en-US" sz="1050" dirty="0">
                <a:solidFill>
                  <a:srgbClr val="000000"/>
                </a:solidFill>
                <a:latin typeface="본고딕 Medium" panose="020B0600000000000000" pitchFamily="34" charset="-127"/>
                <a:ea typeface="본고딕 Medium" panose="020B0600000000000000" pitchFamily="34" charset="-127"/>
              </a:rPr>
              <a:t>メールアドレス </a:t>
            </a:r>
            <a:endParaRPr lang="en-US" altLang="ja-JP" sz="1050" dirty="0">
              <a:solidFill>
                <a:srgbClr val="000000"/>
              </a:solidFill>
              <a:latin typeface="본고딕 Medium" panose="020B0600000000000000" pitchFamily="34" charset="-127"/>
              <a:ea typeface="본고딕 Medium" panose="020B0600000000000000" pitchFamily="34" charset="-127"/>
            </a:endParaRPr>
          </a:p>
          <a:p>
            <a:pPr algn="l">
              <a:lnSpc>
                <a:spcPct val="100000"/>
              </a:lnSpc>
            </a:pPr>
            <a:endParaRPr lang="en-US" altLang="ko-KR" sz="1050" b="1" dirty="0">
              <a:latin typeface="본고딕 Medium" panose="020B0600000000000000" pitchFamily="34" charset="-127"/>
              <a:ea typeface="본고딕 Medium" panose="020B0600000000000000" pitchFamily="34" charset="-127"/>
            </a:endParaRPr>
          </a:p>
          <a:p>
            <a:pPr algn="l">
              <a:lnSpc>
                <a:spcPct val="100000"/>
              </a:lnSpc>
            </a:pPr>
            <a:r>
              <a:rPr lang="ja-JP" altLang="en-US" sz="1050" dirty="0">
                <a:solidFill>
                  <a:srgbClr val="000000"/>
                </a:solidFill>
                <a:latin typeface="본고딕 Medium" panose="020B0600000000000000" pitchFamily="34" charset="-127"/>
                <a:ea typeface="본고딕 Medium" panose="020B0600000000000000" pitchFamily="34" charset="-127"/>
              </a:rPr>
              <a:t>カテゴリ</a:t>
            </a:r>
            <a:endParaRPr lang="en-US" altLang="ja-JP" sz="1050" dirty="0">
              <a:solidFill>
                <a:srgbClr val="000000"/>
              </a:solidFill>
              <a:latin typeface="본고딕 Medium" panose="020B0600000000000000" pitchFamily="34" charset="-127"/>
              <a:ea typeface="본고딕 Medium" panose="020B0600000000000000" pitchFamily="34" charset="-127"/>
            </a:endParaRPr>
          </a:p>
          <a:p>
            <a:pPr algn="l">
              <a:lnSpc>
                <a:spcPct val="100000"/>
              </a:lnSpc>
            </a:pPr>
            <a:r>
              <a:rPr lang="ko-KR" altLang="en-US" sz="1050" dirty="0">
                <a:solidFill>
                  <a:srgbClr val="000000"/>
                </a:solidFill>
                <a:latin typeface="본고딕 Medium" panose="020B0600000000000000" pitchFamily="34" charset="-127"/>
                <a:ea typeface="본고딕 Medium" panose="020B0600000000000000" pitchFamily="34" charset="-127"/>
              </a:rPr>
              <a:t>提出予定日</a:t>
            </a:r>
            <a:endParaRPr lang="en-US" altLang="ko-KR" sz="1050" dirty="0">
              <a:solidFill>
                <a:srgbClr val="000000"/>
              </a:solidFill>
              <a:latin typeface="본고딕 Medium" panose="020B0600000000000000" pitchFamily="34" charset="-127"/>
              <a:ea typeface="본고딕 Medium" panose="020B0600000000000000" pitchFamily="34" charset="-127"/>
            </a:endParaRPr>
          </a:p>
          <a:p>
            <a:pPr algn="l">
              <a:lnSpc>
                <a:spcPct val="100000"/>
              </a:lnSpc>
            </a:pPr>
            <a:endParaRPr lang="en-US" altLang="ko-KR" sz="1050" b="1" dirty="0">
              <a:latin typeface="본고딕 Medium" panose="020B0600000000000000" pitchFamily="34" charset="-127"/>
              <a:ea typeface="본고딕 Medium" panose="020B0600000000000000" pitchFamily="34" charset="-127"/>
            </a:endParaRPr>
          </a:p>
          <a:p>
            <a:pPr algn="l">
              <a:lnSpc>
                <a:spcPct val="100000"/>
              </a:lnSpc>
            </a:pPr>
            <a:endParaRPr lang="en-US" altLang="ko-KR" sz="1050" b="1" dirty="0">
              <a:latin typeface="본고딕 Medium" panose="020B0600000000000000" pitchFamily="34" charset="-127"/>
              <a:ea typeface="본고딕 Medium" panose="020B0600000000000000" pitchFamily="34" charset="-127"/>
            </a:endParaRPr>
          </a:p>
          <a:p>
            <a:pPr algn="l">
              <a:lnSpc>
                <a:spcPct val="100000"/>
              </a:lnSpc>
            </a:pPr>
            <a:r>
              <a:rPr lang="ko-KR" altLang="en-US" sz="1050" dirty="0">
                <a:solidFill>
                  <a:srgbClr val="000000"/>
                </a:solidFill>
                <a:latin typeface="본고딕 Medium" panose="020B0600000000000000" pitchFamily="34" charset="-127"/>
                <a:ea typeface="본고딕 Medium" panose="020B0600000000000000" pitchFamily="34" charset="-127"/>
              </a:rPr>
              <a:t>出版社</a:t>
            </a:r>
            <a:endParaRPr lang="en-US" altLang="ko-KR" sz="1050" dirty="0">
              <a:solidFill>
                <a:srgbClr val="000000"/>
              </a:solidFill>
              <a:latin typeface="본고딕 Medium" panose="020B0600000000000000" pitchFamily="34" charset="-127"/>
              <a:ea typeface="본고딕 Medium" panose="020B0600000000000000" pitchFamily="34" charset="-127"/>
            </a:endParaRPr>
          </a:p>
          <a:p>
            <a:pPr algn="l">
              <a:lnSpc>
                <a:spcPct val="100000"/>
              </a:lnSpc>
            </a:pPr>
            <a:r>
              <a:rPr lang="ja-JP" altLang="en-US" sz="1050" dirty="0">
                <a:solidFill>
                  <a:srgbClr val="000000"/>
                </a:solidFill>
                <a:latin typeface="본고딕 Medium" panose="020B0600000000000000" pitchFamily="34" charset="-127"/>
                <a:ea typeface="본고딕 Medium" panose="020B0600000000000000" pitchFamily="34" charset="-127"/>
              </a:rPr>
              <a:t>ジャーナル名</a:t>
            </a:r>
            <a:endParaRPr lang="en-US" altLang="ja-JP" sz="1050" dirty="0">
              <a:solidFill>
                <a:srgbClr val="000000"/>
              </a:solidFill>
              <a:latin typeface="본고딕 Medium" panose="020B0600000000000000" pitchFamily="34" charset="-127"/>
              <a:ea typeface="본고딕 Medium" panose="020B0600000000000000" pitchFamily="34" charset="-127"/>
            </a:endParaRPr>
          </a:p>
          <a:p>
            <a:pPr algn="l">
              <a:lnSpc>
                <a:spcPct val="100000"/>
              </a:lnSpc>
            </a:pPr>
            <a:r>
              <a:rPr lang="ja-JP" altLang="en-US" sz="1050" dirty="0">
                <a:solidFill>
                  <a:srgbClr val="444444"/>
                </a:solidFill>
                <a:latin typeface="본고딕 Medium" panose="020B0600000000000000" pitchFamily="34" charset="-127"/>
                <a:ea typeface="본고딕 Medium" panose="020B0600000000000000" pitchFamily="34" charset="-127"/>
              </a:rPr>
              <a:t>イメージ</a:t>
            </a:r>
            <a:r>
              <a:rPr lang="ja-JP" altLang="en-US" sz="1050" dirty="0">
                <a:solidFill>
                  <a:srgbClr val="000000"/>
                </a:solidFill>
                <a:latin typeface="본고딕 Medium" panose="020B0600000000000000" pitchFamily="34" charset="-127"/>
                <a:ea typeface="본고딕 Medium" panose="020B0600000000000000" pitchFamily="34" charset="-127"/>
              </a:rPr>
              <a:t>サイズ</a:t>
            </a:r>
            <a:endParaRPr lang="en-US" altLang="ko-KR" sz="1050" b="1" dirty="0">
              <a:latin typeface="본고딕 Medium" panose="020B0600000000000000" pitchFamily="34" charset="-127"/>
              <a:ea typeface="본고딕 Medium" panose="020B0600000000000000" pitchFamily="34" charset="-127"/>
            </a:endParaRPr>
          </a:p>
        </p:txBody>
      </p:sp>
      <p:sp>
        <p:nvSpPr>
          <p:cNvPr id="11" name="부제목 2">
            <a:extLst>
              <a:ext uri="{FF2B5EF4-FFF2-40B4-BE49-F238E27FC236}">
                <a16:creationId xmlns:a16="http://schemas.microsoft.com/office/drawing/2014/main" id="{09AAC7A6-2BC2-4A85-849A-14473FB4BA2E}"/>
              </a:ext>
            </a:extLst>
          </p:cNvPr>
          <p:cNvSpPr txBox="1">
            <a:spLocks/>
          </p:cNvSpPr>
          <p:nvPr/>
        </p:nvSpPr>
        <p:spPr>
          <a:xfrm>
            <a:off x="1861753" y="1616715"/>
            <a:ext cx="4094204" cy="4413381"/>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ko-KR" altLang="en-US" sz="1050" b="0" i="0" dirty="0">
                <a:solidFill>
                  <a:schemeClr val="accent1"/>
                </a:solidFill>
                <a:effectLst/>
                <a:latin typeface="본고딕 Medium" panose="020B0600000000000000" pitchFamily="34" charset="-127"/>
                <a:ea typeface="본고딕 Medium" panose="020B0600000000000000" pitchFamily="34" charset="-127"/>
              </a:rPr>
              <a:t>本田翼</a:t>
            </a:r>
            <a:endParaRPr lang="en-US" altLang="ko-KR" sz="1050" b="1" dirty="0">
              <a:solidFill>
                <a:schemeClr val="accent1"/>
              </a:solidFill>
              <a:latin typeface="본고딕 Medium" panose="020B0600000000000000" pitchFamily="34" charset="-127"/>
              <a:ea typeface="본고딕 Medium" panose="020B0600000000000000" pitchFamily="34" charset="-127"/>
            </a:endParaRP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zh-CN" altLang="en-US" sz="1050" b="0" i="0" dirty="0">
                <a:solidFill>
                  <a:schemeClr val="accent1"/>
                </a:solidFill>
                <a:effectLst/>
                <a:latin typeface="본고딕 Medium" panose="020B0600000000000000" pitchFamily="34" charset="-127"/>
                <a:ea typeface="본고딕 Medium" panose="020B0600000000000000" pitchFamily="34" charset="-127"/>
              </a:rPr>
              <a:t>東京大学医科大学 </a:t>
            </a:r>
            <a:r>
              <a:rPr lang="en-US" altLang="zh-CN" sz="1050" b="0" i="0" dirty="0">
                <a:solidFill>
                  <a:schemeClr val="accent1"/>
                </a:solidFill>
                <a:effectLst/>
                <a:latin typeface="본고딕 Medium" panose="020B0600000000000000" pitchFamily="34" charset="-127"/>
                <a:ea typeface="본고딕 Medium" panose="020B0600000000000000" pitchFamily="34" charset="-127"/>
              </a:rPr>
              <a:t>/ </a:t>
            </a:r>
            <a:r>
              <a:rPr lang="zh-CN" altLang="en-US" sz="1050" b="0" i="0" dirty="0">
                <a:solidFill>
                  <a:schemeClr val="accent1"/>
                </a:solidFill>
                <a:effectLst/>
                <a:latin typeface="본고딕 Medium" panose="020B0600000000000000" pitchFamily="34" charset="-127"/>
                <a:ea typeface="본고딕 Medium" panose="020B0600000000000000" pitchFamily="34" charset="-127"/>
              </a:rPr>
              <a:t>教授</a:t>
            </a:r>
            <a:endParaRPr lang="en-US" altLang="zh-CN" sz="1050" b="0" i="0" dirty="0">
              <a:solidFill>
                <a:schemeClr val="accent1"/>
              </a:solidFill>
              <a:effectLst/>
              <a:latin typeface="본고딕 Medium" panose="020B0600000000000000" pitchFamily="34" charset="-127"/>
              <a:ea typeface="본고딕 Medium" panose="020B0600000000000000" pitchFamily="34" charset="-127"/>
            </a:endParaRP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en-US" altLang="ko-KR" sz="1050" b="1" dirty="0">
                <a:solidFill>
                  <a:schemeClr val="accent1"/>
                </a:solidFill>
                <a:latin typeface="본고딕 Medium" panose="020B0600000000000000" pitchFamily="34" charset="-127"/>
                <a:ea typeface="본고딕 Medium" panose="020B0600000000000000" pitchFamily="34" charset="-127"/>
              </a:rPr>
              <a:t>012-345-678</a:t>
            </a: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en-US" altLang="ko-KR" sz="1050" dirty="0">
                <a:solidFill>
                  <a:srgbClr val="0563C1"/>
                </a:solidFill>
                <a:latin typeface="본고딕 Medium" panose="020B0600000000000000" pitchFamily="34" charset="-127"/>
                <a:ea typeface="본고딕 Medium" panose="020B0600000000000000" pitchFamily="34" charset="-127"/>
                <a:hlinkClick r:id="rId2">
                  <a:extLst>
                    <a:ext uri="{A12FA001-AC4F-418D-AE19-62706E023703}">
                      <ahyp:hlinkClr xmlns:ahyp="http://schemas.microsoft.com/office/drawing/2018/hyperlinkcolor" val="tx"/>
                    </a:ext>
                  </a:extLst>
                </a:hlinkClick>
              </a:rPr>
              <a:t>tsubasa</a:t>
            </a:r>
            <a:r>
              <a:rPr lang="en-US" altLang="ko-KR" sz="1050" b="1" dirty="0">
                <a:solidFill>
                  <a:schemeClr val="accent1"/>
                </a:solidFill>
                <a:latin typeface="본고딕 Medium" panose="020B0600000000000000" pitchFamily="34" charset="-127"/>
                <a:ea typeface="본고딕 Medium" panose="020B0600000000000000" pitchFamily="34" charset="-127"/>
                <a:hlinkClick r:id="rId2">
                  <a:extLst>
                    <a:ext uri="{A12FA001-AC4F-418D-AE19-62706E023703}">
                      <ahyp:hlinkClr xmlns:ahyp="http://schemas.microsoft.com/office/drawing/2018/hyperlinkcolor" val="tx"/>
                    </a:ext>
                  </a:extLst>
                </a:hlinkClick>
              </a:rPr>
              <a:t>@gmail.com</a:t>
            </a:r>
            <a:endParaRPr lang="en-US" altLang="ko-KR" sz="1050" b="1" dirty="0">
              <a:solidFill>
                <a:schemeClr val="accent1"/>
              </a:solidFill>
              <a:latin typeface="본고딕 Medium" panose="020B0600000000000000" pitchFamily="34" charset="-127"/>
              <a:ea typeface="본고딕 Medium" panose="020B0600000000000000" pitchFamily="34" charset="-127"/>
            </a:endParaRPr>
          </a:p>
          <a:p>
            <a:pPr algn="l">
              <a:lnSpc>
                <a:spcPct val="100000"/>
              </a:lnSpc>
            </a:pPr>
            <a:endParaRPr lang="en-US" altLang="ko-KR" sz="1050" b="1" dirty="0">
              <a:solidFill>
                <a:schemeClr val="accent1"/>
              </a:solidFill>
              <a:latin typeface="본고딕 Medium" panose="020B0600000000000000" pitchFamily="34" charset="-127"/>
              <a:ea typeface="본고딕 Medium" panose="020B0600000000000000" pitchFamily="34" charset="-127"/>
            </a:endParaRP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en-US" altLang="ko-KR" sz="1050" b="1" dirty="0">
                <a:solidFill>
                  <a:schemeClr val="accent1"/>
                </a:solidFill>
                <a:latin typeface="본고딕 Medium" panose="020B0600000000000000" pitchFamily="34" charset="-127"/>
                <a:ea typeface="본고딕 Medium" panose="020B0600000000000000" pitchFamily="34" charset="-127"/>
              </a:rPr>
              <a:t>Journal Cover</a:t>
            </a: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en-US" altLang="ko-KR" sz="1050" b="1" dirty="0">
                <a:solidFill>
                  <a:schemeClr val="accent1"/>
                </a:solidFill>
                <a:latin typeface="본고딕 Medium" panose="020B0600000000000000" pitchFamily="34" charset="-127"/>
                <a:ea typeface="본고딕 Medium" panose="020B0600000000000000" pitchFamily="34" charset="-127"/>
              </a:rPr>
              <a:t>2024/10/5</a:t>
            </a:r>
          </a:p>
          <a:p>
            <a:pPr algn="l">
              <a:lnSpc>
                <a:spcPct val="100000"/>
              </a:lnSpc>
            </a:pPr>
            <a:endParaRPr lang="en-US" altLang="ko-KR" sz="1050" b="1" dirty="0">
              <a:solidFill>
                <a:schemeClr val="accent1"/>
              </a:solidFill>
              <a:latin typeface="본고딕 Medium" panose="020B0600000000000000" pitchFamily="34" charset="-127"/>
              <a:ea typeface="본고딕 Medium" panose="020B0600000000000000" pitchFamily="34" charset="-127"/>
            </a:endParaRPr>
          </a:p>
          <a:p>
            <a:pPr algn="l">
              <a:lnSpc>
                <a:spcPct val="100000"/>
              </a:lnSpc>
            </a:pPr>
            <a:endParaRPr lang="en-US" altLang="ko-KR" sz="1050" b="1" dirty="0">
              <a:solidFill>
                <a:schemeClr val="accent1"/>
              </a:solidFill>
              <a:latin typeface="본고딕 Medium" panose="020B0600000000000000" pitchFamily="34" charset="-127"/>
              <a:ea typeface="본고딕 Medium" panose="020B0600000000000000" pitchFamily="34" charset="-127"/>
            </a:endParaRP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en-US" altLang="ko-KR" sz="1050" b="1" dirty="0">
                <a:solidFill>
                  <a:schemeClr val="accent1"/>
                </a:solidFill>
                <a:latin typeface="본고딕 Medium" panose="020B0600000000000000" pitchFamily="34" charset="-127"/>
                <a:ea typeface="본고딕 Medium" panose="020B0600000000000000" pitchFamily="34" charset="-127"/>
              </a:rPr>
              <a:t>Royal Society of Chemistry</a:t>
            </a: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en-US" altLang="ko-KR" sz="1050" b="1" dirty="0">
                <a:solidFill>
                  <a:schemeClr val="accent1"/>
                </a:solidFill>
                <a:latin typeface="본고딕 Medium" panose="020B0600000000000000" pitchFamily="34" charset="-127"/>
                <a:ea typeface="본고딕 Medium" panose="020B0600000000000000" pitchFamily="34" charset="-127"/>
              </a:rPr>
              <a:t>Journal of Material Chemistry B</a:t>
            </a:r>
          </a:p>
          <a:p>
            <a:pPr algn="l">
              <a:lnSpc>
                <a:spcPct val="100000"/>
              </a:lnSpc>
            </a:pPr>
            <a:r>
              <a:rPr lang="en-US" altLang="ko-KR" sz="1050" dirty="0">
                <a:solidFill>
                  <a:schemeClr val="accent1"/>
                </a:solidFill>
                <a:latin typeface="본고딕 Medium" panose="020B0600000000000000" pitchFamily="34" charset="-127"/>
                <a:ea typeface="본고딕 Medium" panose="020B0600000000000000" pitchFamily="34" charset="-127"/>
              </a:rPr>
              <a:t>: </a:t>
            </a:r>
            <a:r>
              <a:rPr lang="en-US" altLang="ko-KR" sz="1050" b="1" dirty="0">
                <a:solidFill>
                  <a:schemeClr val="accent1"/>
                </a:solidFill>
                <a:latin typeface="본고딕 Medium" panose="020B0600000000000000" pitchFamily="34" charset="-127"/>
                <a:ea typeface="본고딕 Medium" panose="020B0600000000000000" pitchFamily="34" charset="-127"/>
                <a:cs typeface="Arial Unicode MS" pitchFamily="50" charset="-127"/>
              </a:rPr>
              <a:t>215mm wide x 159mm high </a:t>
            </a:r>
          </a:p>
          <a:p>
            <a:pPr algn="l">
              <a:lnSpc>
                <a:spcPct val="100000"/>
              </a:lnSpc>
            </a:pPr>
            <a:r>
              <a:rPr lang="en-US" altLang="ko-KR" sz="1050" b="1" dirty="0">
                <a:solidFill>
                  <a:schemeClr val="accent1"/>
                </a:solidFill>
                <a:latin typeface="본고딕 Medium" panose="020B0600000000000000" pitchFamily="34" charset="-127"/>
                <a:ea typeface="본고딕 Medium" panose="020B0600000000000000" pitchFamily="34" charset="-127"/>
                <a:cs typeface="Arial Unicode MS" pitchFamily="50" charset="-127"/>
              </a:rPr>
              <a:t>  (2539 pixels wide x 1878 pixels high)</a:t>
            </a:r>
          </a:p>
          <a:p>
            <a:pPr algn="l"/>
            <a:endParaRPr lang="en-US" altLang="ko-KR" sz="1200" b="1" dirty="0">
              <a:solidFill>
                <a:schemeClr val="accent1"/>
              </a:solidFill>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299355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34A678-AF65-67C4-5361-17FE622EB16F}"/>
              </a:ext>
            </a:extLst>
          </p:cNvPr>
          <p:cNvSpPr txBox="1"/>
          <p:nvPr/>
        </p:nvSpPr>
        <p:spPr>
          <a:xfrm>
            <a:off x="1987715" y="6091449"/>
            <a:ext cx="3201486" cy="276999"/>
          </a:xfrm>
          <a:prstGeom prst="rect">
            <a:avLst/>
          </a:prstGeom>
          <a:noFill/>
        </p:spPr>
        <p:txBody>
          <a:bodyPr wrap="square" rtlCol="0">
            <a:spAutoFit/>
          </a:bodyPr>
          <a:lstStyle/>
          <a:p>
            <a:pPr lvl="0" latinLnBrk="0">
              <a:defRPr/>
            </a:pPr>
            <a:r>
              <a:rPr lang="en-US" altLang="ja-JP" sz="1200" b="0" i="0" dirty="0">
                <a:solidFill>
                  <a:schemeClr val="accent1"/>
                </a:solidFill>
                <a:effectLst/>
                <a:latin typeface="Noto Sans CJK KR Medium" panose="020B0600000000000000" pitchFamily="34" charset="-127"/>
                <a:ea typeface="Noto Sans CJK KR Medium" panose="020B0600000000000000" pitchFamily="34" charset="-127"/>
              </a:rPr>
              <a:t>24</a:t>
            </a:r>
            <a:r>
              <a:rPr lang="ja-JP" altLang="en-US" sz="1200" b="0" i="0" dirty="0">
                <a:solidFill>
                  <a:schemeClr val="accent1"/>
                </a:solidFill>
                <a:effectLst/>
                <a:latin typeface="Noto Sans CJK KR Medium" panose="020B0600000000000000" pitchFamily="34" charset="-127"/>
                <a:ea typeface="Noto Sans CJK KR Medium" panose="020B0600000000000000" pitchFamily="34" charset="-127"/>
              </a:rPr>
              <a:t>年</a:t>
            </a:r>
            <a:r>
              <a:rPr lang="en-US" altLang="ja-JP" sz="1200" b="0" i="0" dirty="0">
                <a:solidFill>
                  <a:schemeClr val="accent1"/>
                </a:solidFill>
                <a:effectLst/>
                <a:latin typeface="Noto Sans CJK KR Medium" panose="020B0600000000000000" pitchFamily="34" charset="-127"/>
                <a:ea typeface="Noto Sans CJK KR Medium" panose="020B0600000000000000" pitchFamily="34" charset="-127"/>
              </a:rPr>
              <a:t>9</a:t>
            </a:r>
            <a:r>
              <a:rPr lang="ja-JP" altLang="en-US" sz="1200" b="0" i="0" dirty="0">
                <a:solidFill>
                  <a:schemeClr val="accent1"/>
                </a:solidFill>
                <a:effectLst/>
                <a:latin typeface="Noto Sans CJK KR Medium" panose="020B0600000000000000" pitchFamily="34" charset="-127"/>
                <a:ea typeface="Noto Sans CJK KR Medium" panose="020B0600000000000000" pitchFamily="34" charset="-127"/>
              </a:rPr>
              <a:t>月号のカバーに選ばれました。</a:t>
            </a:r>
            <a:endParaRPr lang="en-US" altLang="ko-KR" sz="1200" b="1" kern="0" dirty="0">
              <a:solidFill>
                <a:schemeClr val="accent1"/>
              </a:solidFill>
              <a:latin typeface="Noto Sans CJK KR Medium" panose="020B0600000000000000" pitchFamily="34" charset="-127"/>
              <a:ea typeface="Noto Sans CJK KR Medium" panose="020B0600000000000000" pitchFamily="34" charset="-127"/>
              <a:cs typeface="Arial Unicode MS" pitchFamily="50" charset="-127"/>
            </a:endParaRPr>
          </a:p>
        </p:txBody>
      </p:sp>
      <p:pic>
        <p:nvPicPr>
          <p:cNvPr id="3" name="그림 2">
            <a:extLst>
              <a:ext uri="{FF2B5EF4-FFF2-40B4-BE49-F238E27FC236}">
                <a16:creationId xmlns:a16="http://schemas.microsoft.com/office/drawing/2014/main" id="{F7F9288F-B94E-3B6F-5D85-6CB2A9845427}"/>
              </a:ext>
            </a:extLst>
          </p:cNvPr>
          <p:cNvPicPr>
            <a:picLocks noChangeAspect="1"/>
          </p:cNvPicPr>
          <p:nvPr/>
        </p:nvPicPr>
        <p:blipFill>
          <a:blip r:embed="rId2"/>
          <a:stretch>
            <a:fillRect/>
          </a:stretch>
        </p:blipFill>
        <p:spPr>
          <a:xfrm>
            <a:off x="2525380" y="489552"/>
            <a:ext cx="6869320" cy="5318721"/>
          </a:xfrm>
          <a:prstGeom prst="rect">
            <a:avLst/>
          </a:prstGeom>
        </p:spPr>
      </p:pic>
      <p:sp>
        <p:nvSpPr>
          <p:cNvPr id="4" name="TextBox 3">
            <a:extLst>
              <a:ext uri="{FF2B5EF4-FFF2-40B4-BE49-F238E27FC236}">
                <a16:creationId xmlns:a16="http://schemas.microsoft.com/office/drawing/2014/main" id="{69C2D4F7-EDEF-4435-733B-4ED766ABCB30}"/>
              </a:ext>
            </a:extLst>
          </p:cNvPr>
          <p:cNvSpPr txBox="1"/>
          <p:nvPr/>
        </p:nvSpPr>
        <p:spPr>
          <a:xfrm>
            <a:off x="4991492" y="6091449"/>
            <a:ext cx="6162540" cy="261610"/>
          </a:xfrm>
          <a:prstGeom prst="rect">
            <a:avLst/>
          </a:prstGeom>
          <a:noFill/>
        </p:spPr>
        <p:txBody>
          <a:bodyPr wrap="square" rtlCol="0">
            <a:spAutoFit/>
          </a:bodyPr>
          <a:lstStyle/>
          <a:p>
            <a:pPr lvl="0" latinLnBrk="0">
              <a:defRPr/>
            </a:pPr>
            <a:r>
              <a:rPr lang="en-US" altLang="ko-KR" sz="1100" b="1" kern="0" dirty="0">
                <a:solidFill>
                  <a:prstClr val="black"/>
                </a:solidFill>
                <a:latin typeface="Noto Sans JP Light" panose="020B0200000000000000" pitchFamily="34" charset="-128"/>
                <a:ea typeface="Noto Sans JP Light" panose="020B0200000000000000" pitchFamily="34" charset="-128"/>
                <a:cs typeface="Arial Unicode MS" pitchFamily="50" charset="-127"/>
              </a:rPr>
              <a:t>https://pubs.rsc.org/en/content/articlelanding/2024/tb/d4tb90142h</a:t>
            </a:r>
          </a:p>
        </p:txBody>
      </p:sp>
    </p:spTree>
    <p:extLst>
      <p:ext uri="{BB962C8B-B14F-4D97-AF65-F5344CB8AC3E}">
        <p14:creationId xmlns:p14="http://schemas.microsoft.com/office/powerpoint/2010/main" val="25066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0B7249B5-48C2-5890-8B3F-5F0A9E4F5EB8}"/>
              </a:ext>
            </a:extLst>
          </p:cNvPr>
          <p:cNvSpPr/>
          <p:nvPr/>
        </p:nvSpPr>
        <p:spPr>
          <a:xfrm>
            <a:off x="205946" y="650789"/>
            <a:ext cx="5791199" cy="6013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64D53247-58F4-183E-D190-430EF0E2F8F1}"/>
              </a:ext>
            </a:extLst>
          </p:cNvPr>
          <p:cNvSpPr/>
          <p:nvPr/>
        </p:nvSpPr>
        <p:spPr>
          <a:xfrm>
            <a:off x="6194855" y="650788"/>
            <a:ext cx="5791199" cy="60136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부제목 2">
            <a:extLst>
              <a:ext uri="{FF2B5EF4-FFF2-40B4-BE49-F238E27FC236}">
                <a16:creationId xmlns:a16="http://schemas.microsoft.com/office/drawing/2014/main" id="{BCF23784-037F-07F0-1144-AA6C3A0A9185}"/>
              </a:ext>
            </a:extLst>
          </p:cNvPr>
          <p:cNvSpPr txBox="1">
            <a:spLocks/>
          </p:cNvSpPr>
          <p:nvPr/>
        </p:nvSpPr>
        <p:spPr>
          <a:xfrm>
            <a:off x="6649993" y="1493149"/>
            <a:ext cx="4880921" cy="2436300"/>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同軸ノズルベースのバイオプリンティング技術を利用して、体外で人間の冠動脈構造と機能を模写できる技術です。</a:t>
            </a:r>
            <a:br>
              <a:rPr lang="ja-JP" altLang="en-US" sz="1200" dirty="0">
                <a:latin typeface="Noto Sans CJK KR Medium" panose="020B0600000000000000" pitchFamily="34" charset="-127"/>
                <a:ea typeface="Noto Sans CJK KR Medium" panose="020B0600000000000000" pitchFamily="34" charset="-127"/>
              </a:rPr>
            </a:b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製作された人間冠動脈体外モデルは、実際の心血管と類似した機能と構造を基盤に、次世代ステント開発など医学技術の発展に寄与することができます。</a:t>
            </a:r>
            <a:br>
              <a:rPr lang="ja-JP" altLang="en-US" sz="1200" dirty="0">
                <a:latin typeface="Noto Sans CJK KR Medium" panose="020B0600000000000000" pitchFamily="34" charset="-127"/>
                <a:ea typeface="Noto Sans CJK KR Medium" panose="020B0600000000000000" pitchFamily="34" charset="-127"/>
              </a:rPr>
            </a:br>
            <a:br>
              <a:rPr lang="ja-JP" altLang="en-US" sz="1200" dirty="0">
                <a:latin typeface="Noto Sans CJK KR Medium" panose="020B0600000000000000" pitchFamily="34" charset="-127"/>
                <a:ea typeface="Noto Sans CJK KR Medium" panose="020B0600000000000000" pitchFamily="34" charset="-127"/>
              </a:rPr>
            </a:b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それぞれの重要度は以下の通りです。</a:t>
            </a:r>
            <a:endParaRPr lang="en-US" altLang="ko-KR" sz="1200" b="1" dirty="0">
              <a:latin typeface="Noto Sans CJK KR Medium" panose="020B0600000000000000" pitchFamily="34" charset="-127"/>
              <a:ea typeface="Noto Sans CJK KR Medium" panose="020B0600000000000000" pitchFamily="34" charset="-127"/>
            </a:endParaRPr>
          </a:p>
        </p:txBody>
      </p:sp>
      <p:pic>
        <p:nvPicPr>
          <p:cNvPr id="6" name="Picture 9" descr="A drawing of a pipe&#10;&#10;Description automatically generated">
            <a:extLst>
              <a:ext uri="{FF2B5EF4-FFF2-40B4-BE49-F238E27FC236}">
                <a16:creationId xmlns:a16="http://schemas.microsoft.com/office/drawing/2014/main" id="{AB8B2EE4-CA3F-B693-237F-C74087884E12}"/>
              </a:ext>
            </a:extLst>
          </p:cNvPr>
          <p:cNvPicPr>
            <a:picLocks noChangeAspect="1"/>
          </p:cNvPicPr>
          <p:nvPr/>
        </p:nvPicPr>
        <p:blipFill rotWithShape="1">
          <a:blip r:embed="rId2">
            <a:extLst>
              <a:ext uri="{28A0092B-C50C-407E-A947-70E740481C1C}">
                <a14:useLocalDpi xmlns:a14="http://schemas.microsoft.com/office/drawing/2010/main" val="0"/>
              </a:ext>
            </a:extLst>
          </a:blip>
          <a:srcRect r="3665"/>
          <a:stretch/>
        </p:blipFill>
        <p:spPr>
          <a:xfrm>
            <a:off x="992814" y="792657"/>
            <a:ext cx="4345305" cy="5729881"/>
          </a:xfrm>
          <a:prstGeom prst="rect">
            <a:avLst/>
          </a:prstGeom>
        </p:spPr>
      </p:pic>
      <p:sp>
        <p:nvSpPr>
          <p:cNvPr id="7" name="TextBox 6">
            <a:extLst>
              <a:ext uri="{FF2B5EF4-FFF2-40B4-BE49-F238E27FC236}">
                <a16:creationId xmlns:a16="http://schemas.microsoft.com/office/drawing/2014/main" id="{1127F12E-696F-DA41-5DAB-374824E3D388}"/>
              </a:ext>
            </a:extLst>
          </p:cNvPr>
          <p:cNvSpPr txBox="1"/>
          <p:nvPr/>
        </p:nvSpPr>
        <p:spPr>
          <a:xfrm>
            <a:off x="1785268" y="1645458"/>
            <a:ext cx="249388" cy="369332"/>
          </a:xfrm>
          <a:prstGeom prst="rect">
            <a:avLst/>
          </a:prstGeom>
          <a:noFill/>
        </p:spPr>
        <p:txBody>
          <a:bodyPr wrap="square" rtlCol="0">
            <a:spAutoFit/>
          </a:bodyPr>
          <a:lstStyle/>
          <a:p>
            <a:r>
              <a:rPr lang="en-US" altLang="ko-KR" b="1" dirty="0">
                <a:solidFill>
                  <a:srgbClr val="FF0000"/>
                </a:solidFill>
              </a:rPr>
              <a:t>1</a:t>
            </a:r>
            <a:endParaRPr lang="ko-KR" altLang="en-US" b="1" dirty="0">
              <a:solidFill>
                <a:srgbClr val="FF0000"/>
              </a:solidFill>
            </a:endParaRPr>
          </a:p>
        </p:txBody>
      </p:sp>
      <p:sp>
        <p:nvSpPr>
          <p:cNvPr id="9" name="TextBox 8">
            <a:extLst>
              <a:ext uri="{FF2B5EF4-FFF2-40B4-BE49-F238E27FC236}">
                <a16:creationId xmlns:a16="http://schemas.microsoft.com/office/drawing/2014/main" id="{7F184D16-9B1F-7473-7F5D-C5B7B0EC6481}"/>
              </a:ext>
            </a:extLst>
          </p:cNvPr>
          <p:cNvSpPr txBox="1"/>
          <p:nvPr/>
        </p:nvSpPr>
        <p:spPr>
          <a:xfrm>
            <a:off x="4064230" y="4575788"/>
            <a:ext cx="249388" cy="369332"/>
          </a:xfrm>
          <a:prstGeom prst="rect">
            <a:avLst/>
          </a:prstGeom>
          <a:noFill/>
        </p:spPr>
        <p:txBody>
          <a:bodyPr wrap="square" rtlCol="0">
            <a:spAutoFit/>
          </a:bodyPr>
          <a:lstStyle/>
          <a:p>
            <a:r>
              <a:rPr lang="en-US" altLang="ko-KR" b="1" dirty="0">
                <a:solidFill>
                  <a:srgbClr val="FF0000"/>
                </a:solidFill>
              </a:rPr>
              <a:t>2</a:t>
            </a:r>
            <a:endParaRPr lang="ko-KR" altLang="en-US" b="1" dirty="0">
              <a:solidFill>
                <a:srgbClr val="FF0000"/>
              </a:solidFill>
            </a:endParaRPr>
          </a:p>
        </p:txBody>
      </p:sp>
      <p:sp>
        <p:nvSpPr>
          <p:cNvPr id="13" name="TextBox 12">
            <a:extLst>
              <a:ext uri="{FF2B5EF4-FFF2-40B4-BE49-F238E27FC236}">
                <a16:creationId xmlns:a16="http://schemas.microsoft.com/office/drawing/2014/main" id="{84E291A7-1198-50DC-C3F7-D9C35BB77D3B}"/>
              </a:ext>
            </a:extLst>
          </p:cNvPr>
          <p:cNvSpPr txBox="1"/>
          <p:nvPr/>
        </p:nvSpPr>
        <p:spPr>
          <a:xfrm>
            <a:off x="2485571" y="5620098"/>
            <a:ext cx="249388" cy="369332"/>
          </a:xfrm>
          <a:prstGeom prst="rect">
            <a:avLst/>
          </a:prstGeom>
          <a:noFill/>
        </p:spPr>
        <p:txBody>
          <a:bodyPr wrap="square" rtlCol="0">
            <a:spAutoFit/>
          </a:bodyPr>
          <a:lstStyle/>
          <a:p>
            <a:r>
              <a:rPr lang="en-US" altLang="ko-KR" b="1" dirty="0">
                <a:solidFill>
                  <a:srgbClr val="FF0000"/>
                </a:solidFill>
              </a:rPr>
              <a:t>3</a:t>
            </a:r>
            <a:endParaRPr lang="ko-KR" altLang="en-US" b="1" dirty="0">
              <a:solidFill>
                <a:srgbClr val="FF0000"/>
              </a:solidFill>
            </a:endParaRPr>
          </a:p>
        </p:txBody>
      </p:sp>
      <p:sp>
        <p:nvSpPr>
          <p:cNvPr id="17" name="부제목 2">
            <a:extLst>
              <a:ext uri="{FF2B5EF4-FFF2-40B4-BE49-F238E27FC236}">
                <a16:creationId xmlns:a16="http://schemas.microsoft.com/office/drawing/2014/main" id="{DF64523B-3B3F-B037-515F-E7DDBD1994AB}"/>
              </a:ext>
            </a:extLst>
          </p:cNvPr>
          <p:cNvSpPr txBox="1">
            <a:spLocks/>
          </p:cNvSpPr>
          <p:nvPr/>
        </p:nvSpPr>
        <p:spPr>
          <a:xfrm>
            <a:off x="6649993" y="4365240"/>
            <a:ext cx="4123036" cy="1439524"/>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1 = Coaxial Nozzle</a:t>
            </a:r>
          </a:p>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2 = Endothelium</a:t>
            </a:r>
          </a:p>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3 = Cardiovascular stent</a:t>
            </a:r>
          </a:p>
          <a:p>
            <a:pPr algn="l"/>
            <a:endParaRPr lang="en-US" altLang="ko-KR" sz="1600" b="1" dirty="0">
              <a:latin typeface="Noto Sans CJK KR Medium" panose="020B0600000000000000" pitchFamily="34" charset="-127"/>
              <a:ea typeface="Noto Sans CJK KR Medium" panose="020B0600000000000000" pitchFamily="34" charset="-127"/>
              <a:cs typeface="Arial Unicode MS" pitchFamily="50" charset="-127"/>
            </a:endParaRPr>
          </a:p>
          <a:p>
            <a:pPr algn="l"/>
            <a:endParaRPr lang="en-US" altLang="ko-KR" sz="1600" b="1"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12" name="제목 1">
            <a:extLst>
              <a:ext uri="{FF2B5EF4-FFF2-40B4-BE49-F238E27FC236}">
                <a16:creationId xmlns:a16="http://schemas.microsoft.com/office/drawing/2014/main" id="{83547927-0CA5-414C-9178-F642E4164CF6}"/>
              </a:ext>
            </a:extLst>
          </p:cNvPr>
          <p:cNvSpPr txBox="1">
            <a:spLocks/>
          </p:cNvSpPr>
          <p:nvPr/>
        </p:nvSpPr>
        <p:spPr>
          <a:xfrm>
            <a:off x="4563762" y="0"/>
            <a:ext cx="3064476" cy="584886"/>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ja-JP" altLang="en-US" sz="2400" b="0" i="0" dirty="0">
                <a:solidFill>
                  <a:srgbClr val="000000"/>
                </a:solidFill>
                <a:effectLst/>
                <a:latin typeface="본고딕 Medium" panose="020B0600000000000000" pitchFamily="34" charset="-127"/>
                <a:ea typeface="본고딕 Medium" panose="020B0600000000000000" pitchFamily="34" charset="-127"/>
              </a:rPr>
              <a:t>スケッチ</a:t>
            </a:r>
            <a:r>
              <a:rPr lang="en-US" altLang="ja-JP" sz="2400" b="0" i="0" dirty="0">
                <a:solidFill>
                  <a:srgbClr val="000000"/>
                </a:solidFill>
                <a:effectLst/>
                <a:latin typeface="본고딕 Medium" panose="020B0600000000000000" pitchFamily="34" charset="-127"/>
                <a:ea typeface="본고딕 Medium" panose="020B0600000000000000" pitchFamily="34" charset="-127"/>
              </a:rPr>
              <a:t>&amp;</a:t>
            </a:r>
            <a:r>
              <a:rPr lang="ja-JP" altLang="en-US" sz="2400" b="0" i="0" dirty="0">
                <a:solidFill>
                  <a:srgbClr val="000000"/>
                </a:solidFill>
                <a:effectLst/>
                <a:latin typeface="본고딕 Medium" panose="020B0600000000000000" pitchFamily="34" charset="-127"/>
                <a:ea typeface="본고딕 Medium" panose="020B0600000000000000" pitchFamily="34" charset="-127"/>
              </a:rPr>
              <a:t>研究紹介</a:t>
            </a:r>
            <a:endParaRPr lang="ko-KR" altLang="en-US" sz="2400" b="1" dirty="0">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172638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7920CBD2-4C5C-68FF-C68A-58B5090FC36E}"/>
              </a:ext>
            </a:extLst>
          </p:cNvPr>
          <p:cNvSpPr/>
          <p:nvPr/>
        </p:nvSpPr>
        <p:spPr>
          <a:xfrm>
            <a:off x="205946" y="650789"/>
            <a:ext cx="5791199" cy="6013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55C0E01A-CD81-191C-0D20-C507EB65C362}"/>
              </a:ext>
            </a:extLst>
          </p:cNvPr>
          <p:cNvSpPr/>
          <p:nvPr/>
        </p:nvSpPr>
        <p:spPr>
          <a:xfrm>
            <a:off x="6194855" y="650788"/>
            <a:ext cx="5791199" cy="60136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부제목 2">
            <a:extLst>
              <a:ext uri="{FF2B5EF4-FFF2-40B4-BE49-F238E27FC236}">
                <a16:creationId xmlns:a16="http://schemas.microsoft.com/office/drawing/2014/main" id="{47B6107B-8F1A-AFC1-AAAD-97E4409A1A28}"/>
              </a:ext>
            </a:extLst>
          </p:cNvPr>
          <p:cNvSpPr txBox="1">
            <a:spLocks/>
          </p:cNvSpPr>
          <p:nvPr/>
        </p:nvSpPr>
        <p:spPr>
          <a:xfrm>
            <a:off x="6437872" y="916497"/>
            <a:ext cx="4123036" cy="3383653"/>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1 = Coaxial Nozzle</a:t>
            </a:r>
          </a:p>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2 = Support Bath</a:t>
            </a:r>
          </a:p>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3 = Bath container</a:t>
            </a:r>
          </a:p>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4 = Endothelium</a:t>
            </a:r>
          </a:p>
          <a:p>
            <a:pPr algn="l"/>
            <a:r>
              <a:rPr lang="en-US" altLang="ko-KR" sz="1600" b="1" dirty="0">
                <a:latin typeface="Noto Sans CJK KR Medium" panose="020B0600000000000000" pitchFamily="34" charset="-127"/>
                <a:ea typeface="Noto Sans CJK KR Medium" panose="020B0600000000000000" pitchFamily="34" charset="-127"/>
                <a:cs typeface="Arial Unicode MS" pitchFamily="50" charset="-127"/>
              </a:rPr>
              <a:t>5 = Cardiovascular stent</a:t>
            </a:r>
          </a:p>
          <a:p>
            <a:pPr algn="l"/>
            <a:endParaRPr lang="en-US" altLang="ko-KR" sz="1600" b="1" dirty="0">
              <a:latin typeface="Noto Sans CJK KR Medium" panose="020B0600000000000000" pitchFamily="34" charset="-127"/>
              <a:ea typeface="Noto Sans CJK KR Medium" panose="020B0600000000000000" pitchFamily="34" charset="-127"/>
              <a:cs typeface="Arial Unicode MS" pitchFamily="50" charset="-127"/>
            </a:endParaRPr>
          </a:p>
        </p:txBody>
      </p:sp>
      <p:pic>
        <p:nvPicPr>
          <p:cNvPr id="11" name="Picture 9" descr="A drawing of a pipe&#10;&#10;Description automatically generated">
            <a:extLst>
              <a:ext uri="{FF2B5EF4-FFF2-40B4-BE49-F238E27FC236}">
                <a16:creationId xmlns:a16="http://schemas.microsoft.com/office/drawing/2014/main" id="{C055FAA8-4DE8-260A-A49D-6B1BA4B09F9C}"/>
              </a:ext>
            </a:extLst>
          </p:cNvPr>
          <p:cNvPicPr>
            <a:picLocks noChangeAspect="1"/>
          </p:cNvPicPr>
          <p:nvPr/>
        </p:nvPicPr>
        <p:blipFill rotWithShape="1">
          <a:blip r:embed="rId2">
            <a:extLst>
              <a:ext uri="{28A0092B-C50C-407E-A947-70E740481C1C}">
                <a14:useLocalDpi xmlns:a14="http://schemas.microsoft.com/office/drawing/2010/main" val="0"/>
              </a:ext>
            </a:extLst>
          </a:blip>
          <a:srcRect r="3665"/>
          <a:stretch/>
        </p:blipFill>
        <p:spPr>
          <a:xfrm>
            <a:off x="992814" y="792657"/>
            <a:ext cx="4345305" cy="5729881"/>
          </a:xfrm>
          <a:prstGeom prst="rect">
            <a:avLst/>
          </a:prstGeom>
        </p:spPr>
      </p:pic>
      <p:sp>
        <p:nvSpPr>
          <p:cNvPr id="13" name="TextBox 12">
            <a:extLst>
              <a:ext uri="{FF2B5EF4-FFF2-40B4-BE49-F238E27FC236}">
                <a16:creationId xmlns:a16="http://schemas.microsoft.com/office/drawing/2014/main" id="{73CEE83F-0DB6-7D66-06C4-01280477EC49}"/>
              </a:ext>
            </a:extLst>
          </p:cNvPr>
          <p:cNvSpPr txBox="1"/>
          <p:nvPr/>
        </p:nvSpPr>
        <p:spPr>
          <a:xfrm>
            <a:off x="1801744" y="1330702"/>
            <a:ext cx="249388" cy="369332"/>
          </a:xfrm>
          <a:prstGeom prst="rect">
            <a:avLst/>
          </a:prstGeom>
          <a:noFill/>
        </p:spPr>
        <p:txBody>
          <a:bodyPr wrap="square" rtlCol="0">
            <a:spAutoFit/>
          </a:bodyPr>
          <a:lstStyle/>
          <a:p>
            <a:r>
              <a:rPr lang="en-US" altLang="ko-KR" b="1" dirty="0">
                <a:solidFill>
                  <a:srgbClr val="FF0000"/>
                </a:solidFill>
              </a:rPr>
              <a:t>1</a:t>
            </a:r>
            <a:endParaRPr lang="ko-KR" altLang="en-US" b="1" dirty="0">
              <a:solidFill>
                <a:srgbClr val="FF0000"/>
              </a:solidFill>
            </a:endParaRPr>
          </a:p>
        </p:txBody>
      </p:sp>
      <p:sp>
        <p:nvSpPr>
          <p:cNvPr id="14" name="TextBox 13">
            <a:extLst>
              <a:ext uri="{FF2B5EF4-FFF2-40B4-BE49-F238E27FC236}">
                <a16:creationId xmlns:a16="http://schemas.microsoft.com/office/drawing/2014/main" id="{945CDCF2-9D66-AEBD-EAB7-13E950CFD897}"/>
              </a:ext>
            </a:extLst>
          </p:cNvPr>
          <p:cNvSpPr txBox="1"/>
          <p:nvPr/>
        </p:nvSpPr>
        <p:spPr>
          <a:xfrm>
            <a:off x="2757421" y="2226092"/>
            <a:ext cx="249388" cy="369332"/>
          </a:xfrm>
          <a:prstGeom prst="rect">
            <a:avLst/>
          </a:prstGeom>
          <a:noFill/>
        </p:spPr>
        <p:txBody>
          <a:bodyPr wrap="square" rtlCol="0">
            <a:spAutoFit/>
          </a:bodyPr>
          <a:lstStyle/>
          <a:p>
            <a:r>
              <a:rPr lang="en-US" altLang="ko-KR" b="1" dirty="0">
                <a:solidFill>
                  <a:srgbClr val="FF0000"/>
                </a:solidFill>
              </a:rPr>
              <a:t>2</a:t>
            </a:r>
            <a:endParaRPr lang="ko-KR" altLang="en-US" b="1" dirty="0">
              <a:solidFill>
                <a:srgbClr val="FF0000"/>
              </a:solidFill>
            </a:endParaRPr>
          </a:p>
        </p:txBody>
      </p:sp>
      <p:sp>
        <p:nvSpPr>
          <p:cNvPr id="15" name="TextBox 14">
            <a:extLst>
              <a:ext uri="{FF2B5EF4-FFF2-40B4-BE49-F238E27FC236}">
                <a16:creationId xmlns:a16="http://schemas.microsoft.com/office/drawing/2014/main" id="{A3213FEF-6422-664E-A37C-6CDC0237783A}"/>
              </a:ext>
            </a:extLst>
          </p:cNvPr>
          <p:cNvSpPr txBox="1"/>
          <p:nvPr/>
        </p:nvSpPr>
        <p:spPr>
          <a:xfrm>
            <a:off x="4199294" y="2014790"/>
            <a:ext cx="249388" cy="369332"/>
          </a:xfrm>
          <a:prstGeom prst="rect">
            <a:avLst/>
          </a:prstGeom>
          <a:noFill/>
        </p:spPr>
        <p:txBody>
          <a:bodyPr wrap="square" rtlCol="0">
            <a:spAutoFit/>
          </a:bodyPr>
          <a:lstStyle/>
          <a:p>
            <a:r>
              <a:rPr lang="en-US" altLang="ko-KR" b="1" dirty="0">
                <a:solidFill>
                  <a:srgbClr val="FF0000"/>
                </a:solidFill>
              </a:rPr>
              <a:t>3</a:t>
            </a:r>
            <a:endParaRPr lang="ko-KR" altLang="en-US" b="1" dirty="0">
              <a:solidFill>
                <a:srgbClr val="FF0000"/>
              </a:solidFill>
            </a:endParaRPr>
          </a:p>
        </p:txBody>
      </p:sp>
      <p:sp>
        <p:nvSpPr>
          <p:cNvPr id="16" name="TextBox 15">
            <a:extLst>
              <a:ext uri="{FF2B5EF4-FFF2-40B4-BE49-F238E27FC236}">
                <a16:creationId xmlns:a16="http://schemas.microsoft.com/office/drawing/2014/main" id="{229946F0-570E-A1EA-6484-16144E81A00A}"/>
              </a:ext>
            </a:extLst>
          </p:cNvPr>
          <p:cNvSpPr txBox="1"/>
          <p:nvPr/>
        </p:nvSpPr>
        <p:spPr>
          <a:xfrm>
            <a:off x="4074600" y="4575788"/>
            <a:ext cx="249388" cy="369332"/>
          </a:xfrm>
          <a:prstGeom prst="rect">
            <a:avLst/>
          </a:prstGeom>
          <a:noFill/>
        </p:spPr>
        <p:txBody>
          <a:bodyPr wrap="square" rtlCol="0">
            <a:spAutoFit/>
          </a:bodyPr>
          <a:lstStyle/>
          <a:p>
            <a:r>
              <a:rPr lang="en-US" altLang="ko-KR" b="1" dirty="0">
                <a:solidFill>
                  <a:srgbClr val="FF0000"/>
                </a:solidFill>
              </a:rPr>
              <a:t>4</a:t>
            </a:r>
            <a:endParaRPr lang="ko-KR" altLang="en-US" b="1" dirty="0">
              <a:solidFill>
                <a:srgbClr val="FF0000"/>
              </a:solidFill>
            </a:endParaRPr>
          </a:p>
        </p:txBody>
      </p:sp>
      <p:sp>
        <p:nvSpPr>
          <p:cNvPr id="17" name="TextBox 16">
            <a:extLst>
              <a:ext uri="{FF2B5EF4-FFF2-40B4-BE49-F238E27FC236}">
                <a16:creationId xmlns:a16="http://schemas.microsoft.com/office/drawing/2014/main" id="{BF8E5CB2-7187-17BA-3D37-7BD014F382BF}"/>
              </a:ext>
            </a:extLst>
          </p:cNvPr>
          <p:cNvSpPr txBox="1"/>
          <p:nvPr/>
        </p:nvSpPr>
        <p:spPr>
          <a:xfrm>
            <a:off x="3165466" y="5314452"/>
            <a:ext cx="249388" cy="369332"/>
          </a:xfrm>
          <a:prstGeom prst="rect">
            <a:avLst/>
          </a:prstGeom>
          <a:noFill/>
        </p:spPr>
        <p:txBody>
          <a:bodyPr wrap="square" rtlCol="0">
            <a:spAutoFit/>
          </a:bodyPr>
          <a:lstStyle/>
          <a:p>
            <a:r>
              <a:rPr lang="en-US" altLang="ko-KR" b="1" dirty="0">
                <a:solidFill>
                  <a:srgbClr val="FF0000"/>
                </a:solidFill>
              </a:rPr>
              <a:t>5</a:t>
            </a:r>
            <a:endParaRPr lang="ko-KR" altLang="en-US" b="1" dirty="0">
              <a:solidFill>
                <a:srgbClr val="FF0000"/>
              </a:solidFill>
            </a:endParaRPr>
          </a:p>
        </p:txBody>
      </p:sp>
      <p:sp>
        <p:nvSpPr>
          <p:cNvPr id="12" name="제목 1">
            <a:extLst>
              <a:ext uri="{FF2B5EF4-FFF2-40B4-BE49-F238E27FC236}">
                <a16:creationId xmlns:a16="http://schemas.microsoft.com/office/drawing/2014/main" id="{58A66C28-68CA-4F60-9BF1-A9F8FB5946D0}"/>
              </a:ext>
            </a:extLst>
          </p:cNvPr>
          <p:cNvSpPr txBox="1">
            <a:spLocks/>
          </p:cNvSpPr>
          <p:nvPr/>
        </p:nvSpPr>
        <p:spPr>
          <a:xfrm>
            <a:off x="4563762" y="0"/>
            <a:ext cx="3064476" cy="584886"/>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ja-JP" altLang="en-US" sz="2400" b="0" i="0" dirty="0">
                <a:solidFill>
                  <a:srgbClr val="000000"/>
                </a:solidFill>
                <a:effectLst/>
                <a:latin typeface="본고딕 Medium" panose="020B0600000000000000" pitchFamily="34" charset="-127"/>
                <a:ea typeface="본고딕 Medium" panose="020B0600000000000000" pitchFamily="34" charset="-127"/>
              </a:rPr>
              <a:t>スケッチの説明</a:t>
            </a:r>
            <a:endParaRPr lang="ko-KR" altLang="en-US" sz="2400" b="1" dirty="0">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256490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1. </a:t>
            </a:r>
            <a:r>
              <a:rPr lang="en-US" altLang="ko-KR" sz="1600" b="1" dirty="0">
                <a:latin typeface="Arial Unicode MS" pitchFamily="50" charset="-127"/>
                <a:ea typeface="Arial Unicode MS" pitchFamily="50" charset="-127"/>
                <a:cs typeface="Arial Unicode MS" pitchFamily="50" charset="-127"/>
              </a:rPr>
              <a:t>Coaxial Nozzle</a:t>
            </a:r>
            <a:endParaRPr lang="ko-KR" altLang="en-US" sz="16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D5D620A7-2ABA-DD2C-7A38-03987DFB96F5}"/>
              </a:ext>
            </a:extLst>
          </p:cNvPr>
          <p:cNvSpPr txBox="1"/>
          <p:nvPr/>
        </p:nvSpPr>
        <p:spPr>
          <a:xfrm>
            <a:off x="3465853" y="5600326"/>
            <a:ext cx="1380506" cy="307777"/>
          </a:xfrm>
          <a:prstGeom prst="rect">
            <a:avLst/>
          </a:prstGeom>
          <a:noFill/>
        </p:spPr>
        <p:txBody>
          <a:bodyPr wrap="none" rtlCol="0">
            <a:spAutoFit/>
          </a:bodyPr>
          <a:lstStyle/>
          <a:p>
            <a:pPr lvl="0" latinLnBrk="0">
              <a:defRPr/>
            </a:pPr>
            <a:r>
              <a:rPr lang="en-US" sz="1400" dirty="0">
                <a:latin typeface="Arial Unicode MS" pitchFamily="50" charset="-127"/>
                <a:ea typeface="Arial Unicode MS" pitchFamily="50" charset="-127"/>
                <a:cs typeface="Arial Unicode MS" pitchFamily="50" charset="-127"/>
              </a:rPr>
              <a:t>Coaxial Nozzle</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4" name="TextBox 13">
            <a:extLst>
              <a:ext uri="{FF2B5EF4-FFF2-40B4-BE49-F238E27FC236}">
                <a16:creationId xmlns:a16="http://schemas.microsoft.com/office/drawing/2014/main" id="{F33CD1A7-2C88-49B9-05AA-06C82BA360F8}"/>
              </a:ext>
            </a:extLst>
          </p:cNvPr>
          <p:cNvSpPr txBox="1"/>
          <p:nvPr/>
        </p:nvSpPr>
        <p:spPr>
          <a:xfrm>
            <a:off x="6821270" y="5133982"/>
            <a:ext cx="17235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kern="0" dirty="0">
                <a:solidFill>
                  <a:prstClr val="black"/>
                </a:solidFill>
                <a:latin typeface="Arial Unicode MS" pitchFamily="50" charset="-127"/>
                <a:ea typeface="Arial Unicode MS" pitchFamily="50" charset="-127"/>
                <a:cs typeface="Arial Unicode MS" pitchFamily="50" charset="-127"/>
              </a:rPr>
              <a:t>Coaxial Nozzle</a:t>
            </a:r>
            <a:endParaRPr kumimoji="0" lang="ko-KR" altLang="en-US" sz="18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5" name="TextBox 14">
            <a:extLst>
              <a:ext uri="{FF2B5EF4-FFF2-40B4-BE49-F238E27FC236}">
                <a16:creationId xmlns:a16="http://schemas.microsoft.com/office/drawing/2014/main" id="{2B0E6349-74FE-B469-5EFE-D001534D554D}"/>
              </a:ext>
            </a:extLst>
          </p:cNvPr>
          <p:cNvSpPr txBox="1"/>
          <p:nvPr/>
        </p:nvSpPr>
        <p:spPr>
          <a:xfrm>
            <a:off x="6359605" y="5477215"/>
            <a:ext cx="264687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バイオプリンターが付いています。</a:t>
            </a:r>
            <a:endParaRPr kumimoji="0" lang="ko-KR" altLang="en-US" sz="1200" b="0" i="0" u="none" strike="noStrike" kern="0" cap="none" spc="0" normalizeH="0" baseline="0" noProof="0" dirty="0">
              <a:ln>
                <a:noFill/>
              </a:ln>
              <a:solidFill>
                <a:prstClr val="black"/>
              </a:solidFill>
              <a:effectLst/>
              <a:uLnTx/>
              <a:uFillTx/>
              <a:latin typeface="Noto Sans CJK KR Medium" panose="020B0600000000000000" pitchFamily="34" charset="-127"/>
              <a:ea typeface="Noto Sans CJK KR Medium" panose="020B0600000000000000" pitchFamily="34" charset="-127"/>
              <a:cs typeface="Arial Unicode MS" pitchFamily="50" charset="-127"/>
            </a:endParaRPr>
          </a:p>
        </p:txBody>
      </p:sp>
      <p:pic>
        <p:nvPicPr>
          <p:cNvPr id="16" name="Picture 7">
            <a:extLst>
              <a:ext uri="{FF2B5EF4-FFF2-40B4-BE49-F238E27FC236}">
                <a16:creationId xmlns:a16="http://schemas.microsoft.com/office/drawing/2014/main" id="{2406E7D9-DCBB-DB10-8A24-1129D6FD0202}"/>
              </a:ext>
            </a:extLst>
          </p:cNvPr>
          <p:cNvPicPr>
            <a:picLocks noChangeAspect="1"/>
          </p:cNvPicPr>
          <p:nvPr/>
        </p:nvPicPr>
        <p:blipFill rotWithShape="1">
          <a:blip r:embed="rId2"/>
          <a:srcRect r="13031"/>
          <a:stretch/>
        </p:blipFill>
        <p:spPr>
          <a:xfrm>
            <a:off x="6030622" y="2191999"/>
            <a:ext cx="3172748" cy="2865646"/>
          </a:xfrm>
          <a:prstGeom prst="rect">
            <a:avLst/>
          </a:prstGeom>
        </p:spPr>
      </p:pic>
      <p:pic>
        <p:nvPicPr>
          <p:cNvPr id="17" name="Picture 2" descr="Allevi Releases A Coaxial Extrusion Kit for Bioprinting - 3DPrint.com | The  Voice of 3D Printing / Additive Manufacturing">
            <a:extLst>
              <a:ext uri="{FF2B5EF4-FFF2-40B4-BE49-F238E27FC236}">
                <a16:creationId xmlns:a16="http://schemas.microsoft.com/office/drawing/2014/main" id="{DAB589FE-2FE1-BB85-0BFC-E8A4C8AF21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578" b="15074"/>
          <a:stretch/>
        </p:blipFill>
        <p:spPr bwMode="auto">
          <a:xfrm rot="16200000">
            <a:off x="1764739" y="2781753"/>
            <a:ext cx="37465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id="{D8D56FE3-865E-6A0D-4D68-5590179368B1}"/>
              </a:ext>
            </a:extLst>
          </p:cNvPr>
          <p:cNvPicPr>
            <a:picLocks noChangeAspect="1"/>
          </p:cNvPicPr>
          <p:nvPr/>
        </p:nvPicPr>
        <p:blipFill>
          <a:blip r:embed="rId4"/>
          <a:stretch>
            <a:fillRect/>
          </a:stretch>
        </p:blipFill>
        <p:spPr>
          <a:xfrm>
            <a:off x="4366653" y="1810514"/>
            <a:ext cx="1205487" cy="3616463"/>
          </a:xfrm>
          <a:prstGeom prst="rect">
            <a:avLst/>
          </a:prstGeom>
        </p:spPr>
      </p:pic>
      <p:sp>
        <p:nvSpPr>
          <p:cNvPr id="11" name="제목 1">
            <a:extLst>
              <a:ext uri="{FF2B5EF4-FFF2-40B4-BE49-F238E27FC236}">
                <a16:creationId xmlns:a16="http://schemas.microsoft.com/office/drawing/2014/main" id="{F71AB5D3-DA3A-49EB-AF9E-FAFCD5136A4D}"/>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ja-JP" altLang="en-US" sz="2400" b="0" i="0" dirty="0">
                <a:solidFill>
                  <a:srgbClr val="000000"/>
                </a:solidFill>
                <a:effectLst/>
                <a:latin typeface="본고딕 Medium" panose="020B0600000000000000" pitchFamily="34" charset="-127"/>
                <a:ea typeface="본고딕 Medium" panose="020B0600000000000000" pitchFamily="34" charset="-127"/>
              </a:rPr>
              <a:t>参考イメージ</a:t>
            </a:r>
            <a:endParaRPr lang="ko-KR" altLang="en-US" sz="2400" b="1" dirty="0">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208819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Picture 2">
            <a:extLst>
              <a:ext uri="{FF2B5EF4-FFF2-40B4-BE49-F238E27FC236}">
                <a16:creationId xmlns:a16="http://schemas.microsoft.com/office/drawing/2014/main" id="{E86ADADB-AB12-4D74-5DBA-28CED49A1A7D}"/>
              </a:ext>
            </a:extLst>
          </p:cNvPr>
          <p:cNvPicPr>
            <a:picLocks noChangeAspect="1"/>
          </p:cNvPicPr>
          <p:nvPr/>
        </p:nvPicPr>
        <p:blipFill>
          <a:blip r:embed="rId2"/>
          <a:stretch>
            <a:fillRect/>
          </a:stretch>
        </p:blipFill>
        <p:spPr>
          <a:xfrm flipH="1">
            <a:off x="2970031" y="1281298"/>
            <a:ext cx="1506664" cy="2157580"/>
          </a:xfrm>
          <a:prstGeom prst="rect">
            <a:avLst/>
          </a:prstGeom>
        </p:spPr>
      </p:pic>
      <p:pic>
        <p:nvPicPr>
          <p:cNvPr id="10" name="Picture 6" descr="A drawing of a pipe&#10;&#10;Description automatically generated">
            <a:extLst>
              <a:ext uri="{FF2B5EF4-FFF2-40B4-BE49-F238E27FC236}">
                <a16:creationId xmlns:a16="http://schemas.microsoft.com/office/drawing/2014/main" id="{8CACB638-B9B4-BFC8-FB27-5E8C2CA662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65"/>
          <a:stretch/>
        </p:blipFill>
        <p:spPr>
          <a:xfrm>
            <a:off x="7136826" y="1054437"/>
            <a:ext cx="4177769" cy="5508962"/>
          </a:xfrm>
          <a:prstGeom prst="rect">
            <a:avLst/>
          </a:prstGeom>
        </p:spPr>
      </p:pic>
      <p:cxnSp>
        <p:nvCxnSpPr>
          <p:cNvPr id="11" name="직선 화살표 연결선 10">
            <a:extLst>
              <a:ext uri="{FF2B5EF4-FFF2-40B4-BE49-F238E27FC236}">
                <a16:creationId xmlns:a16="http://schemas.microsoft.com/office/drawing/2014/main" id="{4260729F-3FDA-83FE-18B5-3FE94A02580C}"/>
              </a:ext>
            </a:extLst>
          </p:cNvPr>
          <p:cNvCxnSpPr>
            <a:cxnSpLocks/>
          </p:cNvCxnSpPr>
          <p:nvPr/>
        </p:nvCxnSpPr>
        <p:spPr>
          <a:xfrm flipH="1">
            <a:off x="4721105" y="1812324"/>
            <a:ext cx="3170744" cy="413450"/>
          </a:xfrm>
          <a:prstGeom prst="straightConnector1">
            <a:avLst/>
          </a:prstGeom>
          <a:noFill/>
          <a:ln w="25400" cap="flat" cmpd="sng" algn="ctr">
            <a:solidFill>
              <a:sysClr val="windowText" lastClr="000000"/>
            </a:solidFill>
            <a:prstDash val="solid"/>
            <a:miter lim="800000"/>
            <a:tailEnd type="arrow"/>
          </a:ln>
          <a:effectLst/>
        </p:spPr>
      </p:cxnSp>
      <p:sp>
        <p:nvSpPr>
          <p:cNvPr id="12" name="TextBox 11">
            <a:extLst>
              <a:ext uri="{FF2B5EF4-FFF2-40B4-BE49-F238E27FC236}">
                <a16:creationId xmlns:a16="http://schemas.microsoft.com/office/drawing/2014/main" id="{AA2B6F5D-347B-609D-96AA-49CA992ECE85}"/>
              </a:ext>
            </a:extLst>
          </p:cNvPr>
          <p:cNvSpPr txBox="1"/>
          <p:nvPr/>
        </p:nvSpPr>
        <p:spPr>
          <a:xfrm>
            <a:off x="1393808" y="3529669"/>
            <a:ext cx="4730782" cy="276999"/>
          </a:xfrm>
          <a:prstGeom prst="rect">
            <a:avLst/>
          </a:prstGeom>
          <a:noFill/>
        </p:spPr>
        <p:txBody>
          <a:bodyPr wrap="square" rtlCol="0">
            <a:spAutoFit/>
          </a:bodyPr>
          <a:lstStyle/>
          <a:p>
            <a:pPr lvl="0" algn="ctr" latinLnBrk="0">
              <a:defRPr/>
            </a:pPr>
            <a:r>
              <a:rPr lang="en-US" altLang="ja-JP" sz="1200" b="0" i="0" dirty="0">
                <a:solidFill>
                  <a:srgbClr val="000000"/>
                </a:solidFill>
                <a:effectLst/>
                <a:latin typeface="Noto Sans CJK KR Medium" panose="020B0600000000000000" pitchFamily="34" charset="-127"/>
                <a:ea typeface="Noto Sans CJK KR Medium" panose="020B0600000000000000" pitchFamily="34" charset="-127"/>
              </a:rPr>
              <a:t>2</a:t>
            </a: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種類の異なる色の材料が支持物質の中で同軸に押し出される形。</a:t>
            </a:r>
            <a:endParaRPr lang="ko-KR" altLang="en-US" sz="1200" b="1" kern="0" dirty="0">
              <a:solidFill>
                <a:prstClr val="black"/>
              </a:solidFill>
              <a:latin typeface="Noto Sans CJK KR Medium" panose="020B0600000000000000" pitchFamily="34" charset="-127"/>
              <a:ea typeface="Noto Sans CJK KR Medium" panose="020B0600000000000000" pitchFamily="34" charset="-127"/>
              <a:cs typeface="Arial Unicode MS" pitchFamily="50" charset="-127"/>
            </a:endParaRPr>
          </a:p>
        </p:txBody>
      </p:sp>
      <p:pic>
        <p:nvPicPr>
          <p:cNvPr id="13" name="Picture 29">
            <a:extLst>
              <a:ext uri="{FF2B5EF4-FFF2-40B4-BE49-F238E27FC236}">
                <a16:creationId xmlns:a16="http://schemas.microsoft.com/office/drawing/2014/main" id="{3A37B9AD-0F38-E021-B5F4-22A0CB3380D3}"/>
              </a:ext>
            </a:extLst>
          </p:cNvPr>
          <p:cNvPicPr>
            <a:picLocks noChangeAspect="1"/>
          </p:cNvPicPr>
          <p:nvPr/>
        </p:nvPicPr>
        <p:blipFill>
          <a:blip r:embed="rId4"/>
          <a:stretch>
            <a:fillRect/>
          </a:stretch>
        </p:blipFill>
        <p:spPr>
          <a:xfrm>
            <a:off x="1884978" y="4101013"/>
            <a:ext cx="3700407" cy="1672500"/>
          </a:xfrm>
          <a:prstGeom prst="rect">
            <a:avLst/>
          </a:prstGeom>
        </p:spPr>
      </p:pic>
      <p:sp>
        <p:nvSpPr>
          <p:cNvPr id="14" name="Left Brace 32">
            <a:extLst>
              <a:ext uri="{FF2B5EF4-FFF2-40B4-BE49-F238E27FC236}">
                <a16:creationId xmlns:a16="http://schemas.microsoft.com/office/drawing/2014/main" id="{18095274-C5F4-0EDA-966A-C0AB106D4340}"/>
              </a:ext>
            </a:extLst>
          </p:cNvPr>
          <p:cNvSpPr/>
          <p:nvPr/>
        </p:nvSpPr>
        <p:spPr>
          <a:xfrm>
            <a:off x="6961425" y="2739043"/>
            <a:ext cx="246888" cy="160314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57452442-B594-118B-C17C-1F12A204315E}"/>
              </a:ext>
            </a:extLst>
          </p:cNvPr>
          <p:cNvSpPr txBox="1"/>
          <p:nvPr/>
        </p:nvSpPr>
        <p:spPr>
          <a:xfrm>
            <a:off x="1605565" y="5883192"/>
            <a:ext cx="4307268" cy="461665"/>
          </a:xfrm>
          <a:prstGeom prst="rect">
            <a:avLst/>
          </a:prstGeom>
          <a:noFill/>
        </p:spPr>
        <p:txBody>
          <a:bodyPr wrap="square" rtlCol="0">
            <a:spAutoFit/>
          </a:bodyPr>
          <a:lstStyle/>
          <a:p>
            <a:pPr lvl="0" algn="ctr" latinLnBrk="0">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淡いピンク色の透明な支持物質が見える場面で同軸ノズルが材料を押し出している様子を表現してください。</a:t>
            </a:r>
            <a:endParaRPr lang="ko-KR" altLang="en-US" sz="1200" b="1" kern="0" dirty="0">
              <a:solidFill>
                <a:prstClr val="black"/>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16" name="Oval 35">
            <a:extLst>
              <a:ext uri="{FF2B5EF4-FFF2-40B4-BE49-F238E27FC236}">
                <a16:creationId xmlns:a16="http://schemas.microsoft.com/office/drawing/2014/main" id="{E81B50AE-2520-C0C6-0B07-CFF00CB5A0D5}"/>
              </a:ext>
            </a:extLst>
          </p:cNvPr>
          <p:cNvSpPr/>
          <p:nvPr/>
        </p:nvSpPr>
        <p:spPr>
          <a:xfrm>
            <a:off x="4977546" y="4267463"/>
            <a:ext cx="658912" cy="69893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6">
            <a:extLst>
              <a:ext uri="{FF2B5EF4-FFF2-40B4-BE49-F238E27FC236}">
                <a16:creationId xmlns:a16="http://schemas.microsoft.com/office/drawing/2014/main" id="{3F52B825-7080-284F-B8E6-378AC6B1249C}"/>
              </a:ext>
            </a:extLst>
          </p:cNvPr>
          <p:cNvSpPr/>
          <p:nvPr/>
        </p:nvSpPr>
        <p:spPr>
          <a:xfrm>
            <a:off x="8839846" y="3046424"/>
            <a:ext cx="658912" cy="69893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38">
            <a:extLst>
              <a:ext uri="{FF2B5EF4-FFF2-40B4-BE49-F238E27FC236}">
                <a16:creationId xmlns:a16="http://schemas.microsoft.com/office/drawing/2014/main" id="{72B4939C-4188-9892-853D-034106B6CAE9}"/>
              </a:ext>
            </a:extLst>
          </p:cNvPr>
          <p:cNvCxnSpPr>
            <a:cxnSpLocks/>
            <a:stCxn id="16" idx="6"/>
            <a:endCxn id="17" idx="2"/>
          </p:cNvCxnSpPr>
          <p:nvPr/>
        </p:nvCxnSpPr>
        <p:spPr>
          <a:xfrm flipV="1">
            <a:off x="5636458" y="3395891"/>
            <a:ext cx="3203388" cy="12210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52DB23-CE60-B2AD-0513-94D6A19F1CE8}"/>
              </a:ext>
            </a:extLst>
          </p:cNvPr>
          <p:cNvSpPr txBox="1"/>
          <p:nvPr/>
        </p:nvSpPr>
        <p:spPr>
          <a:xfrm>
            <a:off x="8070115" y="3849897"/>
            <a:ext cx="2750914" cy="646331"/>
          </a:xfrm>
          <a:prstGeom prst="rect">
            <a:avLst/>
          </a:prstGeom>
          <a:noFill/>
        </p:spPr>
        <p:txBody>
          <a:bodyPr wrap="square" rtlCol="0">
            <a:spAutoFit/>
          </a:bodyPr>
          <a:lstStyle/>
          <a:p>
            <a:pPr lvl="0" latinLnBrk="0">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支持物質を通過した後、血管状のチューブが入浴容器の外に出る様子を表現してください。</a:t>
            </a:r>
            <a:endParaRPr lang="ko-KR" altLang="en-US" sz="1200" b="1" kern="0" dirty="0">
              <a:solidFill>
                <a:prstClr val="black"/>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21" name="제목 1">
            <a:extLst>
              <a:ext uri="{FF2B5EF4-FFF2-40B4-BE49-F238E27FC236}">
                <a16:creationId xmlns:a16="http://schemas.microsoft.com/office/drawing/2014/main" id="{45A08401-CF31-C7DF-D515-2F62EA2020DE}"/>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2,3. </a:t>
            </a:r>
            <a:r>
              <a:rPr lang="en-US" altLang="ko-KR" sz="1600" b="1" dirty="0">
                <a:latin typeface="Arial Unicode MS" pitchFamily="50" charset="-127"/>
                <a:ea typeface="Arial Unicode MS" pitchFamily="50" charset="-127"/>
                <a:cs typeface="Arial Unicode MS" pitchFamily="50" charset="-127"/>
              </a:rPr>
              <a:t>Support Bath</a:t>
            </a:r>
            <a:endParaRPr lang="ko-KR" altLang="en-US" sz="1600" b="1" dirty="0"/>
          </a:p>
        </p:txBody>
      </p:sp>
      <p:sp>
        <p:nvSpPr>
          <p:cNvPr id="20" name="제목 1">
            <a:extLst>
              <a:ext uri="{FF2B5EF4-FFF2-40B4-BE49-F238E27FC236}">
                <a16:creationId xmlns:a16="http://schemas.microsoft.com/office/drawing/2014/main" id="{4A0FDA3F-DE57-4FAD-995D-1BE5FB97B72D}"/>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ja-JP" altLang="en-US" sz="2400" b="0" i="0" dirty="0">
                <a:solidFill>
                  <a:srgbClr val="000000"/>
                </a:solidFill>
                <a:effectLst/>
                <a:latin typeface="본고딕 Medium" panose="020B0600000000000000" pitchFamily="34" charset="-127"/>
                <a:ea typeface="본고딕 Medium" panose="020B0600000000000000" pitchFamily="34" charset="-127"/>
              </a:rPr>
              <a:t>参考イメージ</a:t>
            </a:r>
            <a:endParaRPr lang="ko-KR" altLang="en-US" sz="2400" b="1" dirty="0">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367322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4. </a:t>
            </a:r>
            <a:r>
              <a:rPr lang="en-US" altLang="ko-KR" sz="1600" b="1" dirty="0">
                <a:latin typeface="Arial Unicode MS" pitchFamily="50" charset="-127"/>
                <a:ea typeface="Arial Unicode MS" pitchFamily="50" charset="-127"/>
                <a:cs typeface="Arial Unicode MS" pitchFamily="50" charset="-127"/>
              </a:rPr>
              <a:t>Endothelium</a:t>
            </a:r>
            <a:endParaRPr lang="ko-KR" altLang="en-US" sz="16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F16A8420-6D8D-6120-5A45-4106DB0D7563}"/>
              </a:ext>
            </a:extLst>
          </p:cNvPr>
          <p:cNvSpPr txBox="1"/>
          <p:nvPr/>
        </p:nvSpPr>
        <p:spPr>
          <a:xfrm>
            <a:off x="2616771" y="5386661"/>
            <a:ext cx="2523448" cy="307777"/>
          </a:xfrm>
          <a:prstGeom prst="rect">
            <a:avLst/>
          </a:prstGeom>
          <a:noFill/>
        </p:spPr>
        <p:txBody>
          <a:bodyPr wrap="none" rtlCol="0">
            <a:spAutoFit/>
          </a:bodyPr>
          <a:lstStyle/>
          <a:p>
            <a:pPr lvl="0" latinLnBrk="0">
              <a:defRPr/>
            </a:pPr>
            <a:r>
              <a:rPr lang="en-US" sz="1400" dirty="0">
                <a:latin typeface="Arial Unicode MS" pitchFamily="50" charset="-127"/>
                <a:ea typeface="Arial Unicode MS" pitchFamily="50" charset="-127"/>
                <a:cs typeface="Arial Unicode MS" pitchFamily="50" charset="-127"/>
              </a:rPr>
              <a:t>Cross sectional view of artery</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5" name="TextBox 4">
            <a:extLst>
              <a:ext uri="{FF2B5EF4-FFF2-40B4-BE49-F238E27FC236}">
                <a16:creationId xmlns:a16="http://schemas.microsoft.com/office/drawing/2014/main" id="{387F4C45-DDDF-E105-31DF-DF04C1CE7A17}"/>
              </a:ext>
            </a:extLst>
          </p:cNvPr>
          <p:cNvSpPr txBox="1"/>
          <p:nvPr/>
        </p:nvSpPr>
        <p:spPr>
          <a:xfrm>
            <a:off x="6443889" y="4221926"/>
            <a:ext cx="217399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Cobblestone Morphology</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6" name="Picture 4" descr="Endothelial | Cell Applications">
            <a:extLst>
              <a:ext uri="{FF2B5EF4-FFF2-40B4-BE49-F238E27FC236}">
                <a16:creationId xmlns:a16="http://schemas.microsoft.com/office/drawing/2014/main" id="{E4D95DC2-9C41-2C6D-7168-7F6B4BF9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070" y="2061996"/>
            <a:ext cx="2582322" cy="3008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bblestone Wall Images – Browse 130,077 Stock Photos, Vectors, and Video |  Adobe Stock">
            <a:extLst>
              <a:ext uri="{FF2B5EF4-FFF2-40B4-BE49-F238E27FC236}">
                <a16:creationId xmlns:a16="http://schemas.microsoft.com/office/drawing/2014/main" id="{3D8F0225-517B-035B-153D-C78FA825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512" y="2172284"/>
            <a:ext cx="2981325" cy="1987550"/>
          </a:xfrm>
          <a:prstGeom prst="rect">
            <a:avLst/>
          </a:prstGeom>
          <a:noFill/>
          <a:extLst>
            <a:ext uri="{909E8E84-426E-40DD-AFC4-6F175D3DCCD1}">
              <a14:hiddenFill xmlns:a14="http://schemas.microsoft.com/office/drawing/2010/main">
                <a:solidFill>
                  <a:srgbClr val="FFFFFF"/>
                </a:solidFill>
              </a14:hiddenFill>
            </a:ext>
          </a:extLst>
        </p:spPr>
      </p:pic>
      <p:sp>
        <p:nvSpPr>
          <p:cNvPr id="9" name="제목 1">
            <a:extLst>
              <a:ext uri="{FF2B5EF4-FFF2-40B4-BE49-F238E27FC236}">
                <a16:creationId xmlns:a16="http://schemas.microsoft.com/office/drawing/2014/main" id="{6B26AE2C-06D2-43A3-A5B3-7B37C95CC88A}"/>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ja-JP" altLang="en-US" sz="2400" b="0" i="0" dirty="0">
                <a:solidFill>
                  <a:srgbClr val="000000"/>
                </a:solidFill>
                <a:effectLst/>
                <a:latin typeface="본고딕 Medium" panose="020B0600000000000000" pitchFamily="34" charset="-127"/>
                <a:ea typeface="본고딕 Medium" panose="020B0600000000000000" pitchFamily="34" charset="-127"/>
              </a:rPr>
              <a:t>参考イメージ</a:t>
            </a:r>
            <a:endParaRPr lang="ko-KR" altLang="en-US" sz="2400" b="1" dirty="0">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178789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5. </a:t>
            </a:r>
            <a:r>
              <a:rPr lang="en-US" altLang="ko-KR" sz="1600" b="1" dirty="0">
                <a:latin typeface="Arial Unicode MS" pitchFamily="50" charset="-127"/>
                <a:ea typeface="Arial Unicode MS" pitchFamily="50" charset="-127"/>
                <a:cs typeface="Arial Unicode MS" pitchFamily="50" charset="-127"/>
              </a:rPr>
              <a:t>Cardiovascular stent </a:t>
            </a:r>
            <a:endParaRPr lang="ko-KR" altLang="en-US" sz="16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1A996BAD-899A-D118-DD3F-0B236C1AC1D7}"/>
              </a:ext>
            </a:extLst>
          </p:cNvPr>
          <p:cNvSpPr txBox="1"/>
          <p:nvPr/>
        </p:nvSpPr>
        <p:spPr>
          <a:xfrm>
            <a:off x="3164707" y="5707574"/>
            <a:ext cx="1846980" cy="307777"/>
          </a:xfrm>
          <a:prstGeom prst="rect">
            <a:avLst/>
          </a:prstGeom>
          <a:noFill/>
        </p:spPr>
        <p:txBody>
          <a:bodyPr wrap="none" rtlCol="0">
            <a:spAutoFit/>
          </a:bodyPr>
          <a:lstStyle/>
          <a:p>
            <a:pPr lvl="0" latinLnBrk="0">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Cardiovascular St</a:t>
            </a:r>
            <a:r>
              <a:rPr lang="en-US" altLang="ko-KR" sz="1400" kern="0" dirty="0" err="1">
                <a:solidFill>
                  <a:prstClr val="black"/>
                </a:solidFill>
                <a:latin typeface="Arial Unicode MS" pitchFamily="50" charset="-127"/>
                <a:ea typeface="Arial Unicode MS" pitchFamily="50" charset="-127"/>
                <a:cs typeface="Arial Unicode MS" pitchFamily="50" charset="-127"/>
              </a:rPr>
              <a:t>ent</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0" name="TextBox 9">
            <a:extLst>
              <a:ext uri="{FF2B5EF4-FFF2-40B4-BE49-F238E27FC236}">
                <a16:creationId xmlns:a16="http://schemas.microsoft.com/office/drawing/2014/main" id="{792F498C-F9B1-877A-5E25-AA2A8A872072}"/>
              </a:ext>
            </a:extLst>
          </p:cNvPr>
          <p:cNvSpPr txBox="1"/>
          <p:nvPr/>
        </p:nvSpPr>
        <p:spPr>
          <a:xfrm>
            <a:off x="6848042" y="5707573"/>
            <a:ext cx="215718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Stent inside artery</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11" name="Picture 2" descr="Cardiovascular stent | 3D CAD Model Library | GrabCAD">
            <a:extLst>
              <a:ext uri="{FF2B5EF4-FFF2-40B4-BE49-F238E27FC236}">
                <a16:creationId xmlns:a16="http://schemas.microsoft.com/office/drawing/2014/main" id="{81DA71C9-5884-D7A0-3621-A46CB69CF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10585">
            <a:off x="2629381" y="2319621"/>
            <a:ext cx="35941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lood thinners after a stent: How long? - Harvard Health">
            <a:extLst>
              <a:ext uri="{FF2B5EF4-FFF2-40B4-BE49-F238E27FC236}">
                <a16:creationId xmlns:a16="http://schemas.microsoft.com/office/drawing/2014/main" id="{5FA5D06E-9644-6BAC-C5A3-36AEB30839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22766" y="2314960"/>
            <a:ext cx="3959631" cy="2587055"/>
          </a:xfrm>
          <a:prstGeom prst="rect">
            <a:avLst/>
          </a:prstGeom>
          <a:noFill/>
          <a:extLst>
            <a:ext uri="{909E8E84-426E-40DD-AFC4-6F175D3DCCD1}">
              <a14:hiddenFill xmlns:a14="http://schemas.microsoft.com/office/drawing/2010/main">
                <a:solidFill>
                  <a:srgbClr val="FFFFFF"/>
                </a:solidFill>
              </a14:hiddenFill>
            </a:ext>
          </a:extLst>
        </p:spPr>
      </p:pic>
      <p:sp>
        <p:nvSpPr>
          <p:cNvPr id="13" name="제목 1">
            <a:extLst>
              <a:ext uri="{FF2B5EF4-FFF2-40B4-BE49-F238E27FC236}">
                <a16:creationId xmlns:a16="http://schemas.microsoft.com/office/drawing/2014/main" id="{51092C95-5CA3-4557-968D-381CA8DDA0AA}"/>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ja-JP" altLang="en-US" sz="2400" b="0" i="0" dirty="0">
                <a:solidFill>
                  <a:srgbClr val="000000"/>
                </a:solidFill>
                <a:effectLst/>
                <a:latin typeface="본고딕 Medium" panose="020B0600000000000000" pitchFamily="34" charset="-127"/>
                <a:ea typeface="본고딕 Medium" panose="020B0600000000000000" pitchFamily="34" charset="-127"/>
              </a:rPr>
              <a:t>参考イメージ</a:t>
            </a:r>
            <a:endParaRPr lang="ko-KR" altLang="en-US" sz="2400" b="1" dirty="0">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128891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2F8C55C7-6130-001D-51F4-FCB643F3DF01}"/>
              </a:ext>
            </a:extLst>
          </p:cNvPr>
          <p:cNvSpPr txBox="1">
            <a:spLocks/>
          </p:cNvSpPr>
          <p:nvPr/>
        </p:nvSpPr>
        <p:spPr>
          <a:xfrm>
            <a:off x="205946" y="593124"/>
            <a:ext cx="4131274" cy="35677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1600" b="1" dirty="0"/>
              <a:t>6. </a:t>
            </a:r>
            <a:r>
              <a:rPr lang="en-US" altLang="ko-KR" sz="1600" b="1" kern="0" dirty="0" err="1">
                <a:solidFill>
                  <a:prstClr val="black"/>
                </a:solidFill>
                <a:latin typeface="Arial Unicode MS" pitchFamily="50" charset="-127"/>
                <a:ea typeface="Arial Unicode MS" pitchFamily="50" charset="-127"/>
                <a:cs typeface="Arial Unicode MS" pitchFamily="50" charset="-127"/>
              </a:rPr>
              <a:t>Stentable</a:t>
            </a:r>
            <a:r>
              <a:rPr lang="en-US" altLang="ko-KR" sz="1600" b="1" kern="0" dirty="0">
                <a:solidFill>
                  <a:prstClr val="black"/>
                </a:solidFill>
                <a:latin typeface="Arial Unicode MS" pitchFamily="50" charset="-127"/>
                <a:ea typeface="Arial Unicode MS" pitchFamily="50" charset="-127"/>
                <a:cs typeface="Arial Unicode MS" pitchFamily="50" charset="-127"/>
              </a:rPr>
              <a:t> blood vessel</a:t>
            </a:r>
            <a:endParaRPr lang="ko-KR" altLang="en-US" sz="1600" b="1" dirty="0"/>
          </a:p>
        </p:txBody>
      </p:sp>
      <p:sp>
        <p:nvSpPr>
          <p:cNvPr id="7" name="직사각형 6">
            <a:extLst>
              <a:ext uri="{FF2B5EF4-FFF2-40B4-BE49-F238E27FC236}">
                <a16:creationId xmlns:a16="http://schemas.microsoft.com/office/drawing/2014/main" id="{8434B3B5-B0C1-4482-5969-7A87FBF43F9B}"/>
              </a:ext>
            </a:extLst>
          </p:cNvPr>
          <p:cNvSpPr/>
          <p:nvPr/>
        </p:nvSpPr>
        <p:spPr>
          <a:xfrm>
            <a:off x="205946" y="949897"/>
            <a:ext cx="11780108" cy="57145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Picture 1" descr="A drawing of a pipe&#10;&#10;Description automatically generated">
            <a:extLst>
              <a:ext uri="{FF2B5EF4-FFF2-40B4-BE49-F238E27FC236}">
                <a16:creationId xmlns:a16="http://schemas.microsoft.com/office/drawing/2014/main" id="{422C436D-0521-47B2-7E22-D5BC5AB892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665"/>
          <a:stretch/>
        </p:blipFill>
        <p:spPr>
          <a:xfrm>
            <a:off x="7749521" y="1342610"/>
            <a:ext cx="3773895" cy="4976399"/>
          </a:xfrm>
          <a:prstGeom prst="rect">
            <a:avLst/>
          </a:prstGeom>
        </p:spPr>
      </p:pic>
      <p:sp>
        <p:nvSpPr>
          <p:cNvPr id="5" name="TextBox 4">
            <a:extLst>
              <a:ext uri="{FF2B5EF4-FFF2-40B4-BE49-F238E27FC236}">
                <a16:creationId xmlns:a16="http://schemas.microsoft.com/office/drawing/2014/main" id="{CA377CBC-E281-5DAC-1B70-4A778D81D956}"/>
              </a:ext>
            </a:extLst>
          </p:cNvPr>
          <p:cNvSpPr txBox="1"/>
          <p:nvPr/>
        </p:nvSpPr>
        <p:spPr>
          <a:xfrm>
            <a:off x="569600" y="5908103"/>
            <a:ext cx="5796348" cy="461665"/>
          </a:xfrm>
          <a:prstGeom prst="rect">
            <a:avLst/>
          </a:prstGeom>
          <a:noFill/>
        </p:spPr>
        <p:txBody>
          <a:bodyPr wrap="square" rtlCol="0">
            <a:spAutoFit/>
          </a:bodyPr>
          <a:lstStyle/>
          <a:p>
            <a:pPr marL="171450" lvl="0" indent="-171450" latinLnBrk="0">
              <a:buFont typeface="Wingdings" panose="05000000000000000000" pitchFamily="2" charset="2"/>
              <a:buChar char="§"/>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血管の内腔に沿って単一の細胞層（内皮）が形成された様子。</a:t>
            </a:r>
            <a:endParaRPr lang="en-US" altLang="ja-JP" sz="1200" b="0" i="0" dirty="0">
              <a:solidFill>
                <a:srgbClr val="000000"/>
              </a:solidFill>
              <a:effectLst/>
              <a:latin typeface="Noto Sans CJK KR Medium" panose="020B0600000000000000" pitchFamily="34" charset="-127"/>
              <a:ea typeface="Noto Sans CJK KR Medium" panose="020B0600000000000000" pitchFamily="34" charset="-127"/>
            </a:endParaRPr>
          </a:p>
          <a:p>
            <a:pPr marL="171450" lvl="0" indent="-171450" latinLnBrk="0">
              <a:buFont typeface="Wingdings" panose="05000000000000000000" pitchFamily="2" charset="2"/>
              <a:buChar char="§"/>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血管内に配置された心血管ステント</a:t>
            </a:r>
            <a:endParaRPr lang="ko-KR" altLang="en-US" sz="1200" kern="0" dirty="0">
              <a:solidFill>
                <a:prstClr val="black"/>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6" name="TextBox 5">
            <a:extLst>
              <a:ext uri="{FF2B5EF4-FFF2-40B4-BE49-F238E27FC236}">
                <a16:creationId xmlns:a16="http://schemas.microsoft.com/office/drawing/2014/main" id="{71C48079-71A2-A860-D532-AE12EC865689}"/>
              </a:ext>
            </a:extLst>
          </p:cNvPr>
          <p:cNvSpPr txBox="1"/>
          <p:nvPr/>
        </p:nvSpPr>
        <p:spPr>
          <a:xfrm>
            <a:off x="726118" y="5678338"/>
            <a:ext cx="4076541" cy="276999"/>
          </a:xfrm>
          <a:prstGeom prst="rect">
            <a:avLst/>
          </a:prstGeom>
          <a:noFill/>
        </p:spPr>
        <p:txBody>
          <a:bodyPr wrap="square" rtlCol="0">
            <a:spAutoFit/>
          </a:bodyPr>
          <a:lstStyle/>
          <a:p>
            <a:pPr lvl="0" latinLnBrk="0">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断面図には、次の内容を含める必要があります</a:t>
            </a:r>
            <a:r>
              <a:rPr lang="en-US" altLang="ja-JP" sz="1200" b="0" i="0" dirty="0">
                <a:solidFill>
                  <a:srgbClr val="000000"/>
                </a:solidFill>
                <a:effectLst/>
                <a:latin typeface="Noto Sans CJK KR Medium" panose="020B0600000000000000" pitchFamily="34" charset="-127"/>
                <a:ea typeface="Noto Sans CJK KR Medium" panose="020B0600000000000000" pitchFamily="34" charset="-127"/>
              </a:rPr>
              <a:t>:</a:t>
            </a:r>
            <a:endParaRPr lang="en-US" altLang="ko-KR" sz="1200" b="1" kern="0" dirty="0">
              <a:solidFill>
                <a:prstClr val="black"/>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8" name="Rectangle 6">
            <a:extLst>
              <a:ext uri="{FF2B5EF4-FFF2-40B4-BE49-F238E27FC236}">
                <a16:creationId xmlns:a16="http://schemas.microsoft.com/office/drawing/2014/main" id="{23BCB22E-5593-EE74-D404-A1D555F4B040}"/>
              </a:ext>
            </a:extLst>
          </p:cNvPr>
          <p:cNvSpPr/>
          <p:nvPr/>
        </p:nvSpPr>
        <p:spPr>
          <a:xfrm>
            <a:off x="8724227" y="4321364"/>
            <a:ext cx="2708945" cy="199764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22">
            <a:extLst>
              <a:ext uri="{FF2B5EF4-FFF2-40B4-BE49-F238E27FC236}">
                <a16:creationId xmlns:a16="http://schemas.microsoft.com/office/drawing/2014/main" id="{445331A8-D0F3-0172-697B-FE6BF77D6D11}"/>
              </a:ext>
            </a:extLst>
          </p:cNvPr>
          <p:cNvCxnSpPr>
            <a:cxnSpLocks/>
            <a:stCxn id="8" idx="1"/>
            <a:endCxn id="14" idx="3"/>
          </p:cNvCxnSpPr>
          <p:nvPr/>
        </p:nvCxnSpPr>
        <p:spPr>
          <a:xfrm flipH="1" flipV="1">
            <a:off x="5363167" y="4035511"/>
            <a:ext cx="3361060" cy="12846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4" name="Picture 2" descr="Stent: Purpose, Procedure, and Risks">
            <a:extLst>
              <a:ext uri="{FF2B5EF4-FFF2-40B4-BE49-F238E27FC236}">
                <a16:creationId xmlns:a16="http://schemas.microsoft.com/office/drawing/2014/main" id="{89ABFDC3-5CBD-EE08-D52A-AA338427D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2" y="2466044"/>
            <a:ext cx="4185245" cy="31389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3781568-5567-6DCA-5609-E4BFB4EAD64B}"/>
              </a:ext>
            </a:extLst>
          </p:cNvPr>
          <p:cNvSpPr txBox="1"/>
          <p:nvPr/>
        </p:nvSpPr>
        <p:spPr>
          <a:xfrm>
            <a:off x="1328689" y="2091693"/>
            <a:ext cx="3201486" cy="276999"/>
          </a:xfrm>
          <a:prstGeom prst="rect">
            <a:avLst/>
          </a:prstGeom>
          <a:noFill/>
        </p:spPr>
        <p:txBody>
          <a:bodyPr wrap="square" rtlCol="0">
            <a:spAutoFit/>
          </a:bodyPr>
          <a:lstStyle/>
          <a:p>
            <a:pPr lvl="0" latinLnBrk="0">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血管の断面図は次のとおりです。</a:t>
            </a:r>
            <a:endParaRPr lang="en-US" altLang="ko-KR" sz="1200" b="1" kern="0" dirty="0">
              <a:solidFill>
                <a:prstClr val="black"/>
              </a:solidFill>
              <a:latin typeface="Noto Sans CJK KR Medium" panose="020B0600000000000000" pitchFamily="34" charset="-127"/>
              <a:ea typeface="Noto Sans CJK KR Medium" panose="020B0600000000000000" pitchFamily="34" charset="-127"/>
              <a:cs typeface="Arial Unicode MS" pitchFamily="50" charset="-127"/>
            </a:endParaRPr>
          </a:p>
        </p:txBody>
      </p:sp>
      <p:cxnSp>
        <p:nvCxnSpPr>
          <p:cNvPr id="16" name="Straight Arrow Connector 31">
            <a:extLst>
              <a:ext uri="{FF2B5EF4-FFF2-40B4-BE49-F238E27FC236}">
                <a16:creationId xmlns:a16="http://schemas.microsoft.com/office/drawing/2014/main" id="{07045018-782B-9951-31A5-22DDBC6C4624}"/>
              </a:ext>
            </a:extLst>
          </p:cNvPr>
          <p:cNvCxnSpPr>
            <a:cxnSpLocks/>
          </p:cNvCxnSpPr>
          <p:nvPr/>
        </p:nvCxnSpPr>
        <p:spPr>
          <a:xfrm flipH="1">
            <a:off x="3605063" y="3358349"/>
            <a:ext cx="1994322" cy="7594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DBDB302-D72E-FCDB-935A-00E05FCF9E5D}"/>
              </a:ext>
            </a:extLst>
          </p:cNvPr>
          <p:cNvSpPr txBox="1"/>
          <p:nvPr/>
        </p:nvSpPr>
        <p:spPr>
          <a:xfrm>
            <a:off x="5505330" y="2713523"/>
            <a:ext cx="2102027" cy="646331"/>
          </a:xfrm>
          <a:prstGeom prst="rect">
            <a:avLst/>
          </a:prstGeom>
          <a:noFill/>
        </p:spPr>
        <p:txBody>
          <a:bodyPr wrap="square" rtlCol="0">
            <a:spAutoFit/>
          </a:bodyPr>
          <a:lstStyle/>
          <a:p>
            <a:pPr lvl="0" algn="ctr" latinLnBrk="0">
              <a:defRPr/>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バルーンカテーテルを追加すればいいのですが、必要というわけではありません。</a:t>
            </a:r>
            <a:endParaRPr lang="ko-KR" altLang="en-US" sz="1200" kern="0" dirty="0">
              <a:solidFill>
                <a:prstClr val="black"/>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18" name="제목 1">
            <a:extLst>
              <a:ext uri="{FF2B5EF4-FFF2-40B4-BE49-F238E27FC236}">
                <a16:creationId xmlns:a16="http://schemas.microsoft.com/office/drawing/2014/main" id="{E07266D2-1D38-4907-A728-8CC5FF0D1AA4}"/>
              </a:ext>
            </a:extLst>
          </p:cNvPr>
          <p:cNvSpPr txBox="1">
            <a:spLocks/>
          </p:cNvSpPr>
          <p:nvPr/>
        </p:nvSpPr>
        <p:spPr>
          <a:xfrm>
            <a:off x="4967416" y="8238"/>
            <a:ext cx="2257168" cy="584886"/>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ja-JP" altLang="en-US" sz="2400" b="0" i="0" dirty="0">
                <a:solidFill>
                  <a:srgbClr val="000000"/>
                </a:solidFill>
                <a:effectLst/>
                <a:latin typeface="본고딕 Medium" panose="020B0600000000000000" pitchFamily="34" charset="-127"/>
                <a:ea typeface="본고딕 Medium" panose="020B0600000000000000" pitchFamily="34" charset="-127"/>
              </a:rPr>
              <a:t>参考イメージ</a:t>
            </a:r>
            <a:endParaRPr lang="ko-KR" altLang="en-US" sz="2400" b="1" dirty="0">
              <a:latin typeface="본고딕 Medium" panose="020B0600000000000000" pitchFamily="34" charset="-127"/>
              <a:ea typeface="본고딕 Medium" panose="020B0600000000000000" pitchFamily="34" charset="-127"/>
            </a:endParaRPr>
          </a:p>
        </p:txBody>
      </p:sp>
    </p:spTree>
    <p:extLst>
      <p:ext uri="{BB962C8B-B14F-4D97-AF65-F5344CB8AC3E}">
        <p14:creationId xmlns:p14="http://schemas.microsoft.com/office/powerpoint/2010/main" val="389776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34A678-AF65-67C4-5361-17FE622EB16F}"/>
              </a:ext>
            </a:extLst>
          </p:cNvPr>
          <p:cNvSpPr txBox="1"/>
          <p:nvPr/>
        </p:nvSpPr>
        <p:spPr>
          <a:xfrm>
            <a:off x="3659997" y="5813114"/>
            <a:ext cx="4511938" cy="276999"/>
          </a:xfrm>
          <a:prstGeom prst="rect">
            <a:avLst/>
          </a:prstGeom>
          <a:noFill/>
        </p:spPr>
        <p:txBody>
          <a:bodyPr wrap="square" rtlCol="0">
            <a:spAutoFit/>
          </a:bodyPr>
          <a:lstStyle/>
          <a:p>
            <a:pPr lvl="0" algn="ctr" latinLnBrk="0">
              <a:defRPr/>
            </a:pPr>
            <a:r>
              <a:rPr lang="ja-JP" altLang="en-US" sz="1200" b="0" i="0" dirty="0">
                <a:solidFill>
                  <a:schemeClr val="accent1"/>
                </a:solidFill>
                <a:effectLst/>
                <a:latin typeface="Noto Sans CJK KR Medium" panose="020B0600000000000000" pitchFamily="34" charset="-127"/>
                <a:ea typeface="Noto Sans CJK KR Medium" panose="020B0600000000000000" pitchFamily="34" charset="-127"/>
              </a:rPr>
              <a:t>その後の作業を経て、絵のようなカバーイメージが完成します。</a:t>
            </a:r>
            <a:endParaRPr lang="en-US" altLang="ko-KR" sz="1200" b="1" kern="0" dirty="0">
              <a:solidFill>
                <a:schemeClr val="accent1"/>
              </a:solidFill>
              <a:latin typeface="Noto Sans CJK KR Medium" panose="020B0600000000000000" pitchFamily="34" charset="-127"/>
              <a:ea typeface="Noto Sans CJK KR Medium" panose="020B0600000000000000" pitchFamily="34" charset="-127"/>
              <a:cs typeface="Arial Unicode MS" pitchFamily="50" charset="-127"/>
            </a:endParaRPr>
          </a:p>
        </p:txBody>
      </p:sp>
      <p:pic>
        <p:nvPicPr>
          <p:cNvPr id="9" name="그림 8">
            <a:extLst>
              <a:ext uri="{FF2B5EF4-FFF2-40B4-BE49-F238E27FC236}">
                <a16:creationId xmlns:a16="http://schemas.microsoft.com/office/drawing/2014/main" id="{4F757763-2AB7-062C-6A81-6771D2B70725}"/>
              </a:ext>
            </a:extLst>
          </p:cNvPr>
          <p:cNvPicPr>
            <a:picLocks noChangeAspect="1"/>
          </p:cNvPicPr>
          <p:nvPr/>
        </p:nvPicPr>
        <p:blipFill>
          <a:blip r:embed="rId2"/>
          <a:stretch>
            <a:fillRect/>
          </a:stretch>
        </p:blipFill>
        <p:spPr>
          <a:xfrm>
            <a:off x="6096000" y="492949"/>
            <a:ext cx="3806227" cy="4965937"/>
          </a:xfrm>
          <a:prstGeom prst="rect">
            <a:avLst/>
          </a:prstGeom>
          <a:ln>
            <a:solidFill>
              <a:schemeClr val="tx1"/>
            </a:solidFill>
          </a:ln>
        </p:spPr>
      </p:pic>
      <p:pic>
        <p:nvPicPr>
          <p:cNvPr id="10" name="Picture 1" descr="A drawing of a pipe&#10;&#10;Description automatically generated">
            <a:extLst>
              <a:ext uri="{FF2B5EF4-FFF2-40B4-BE49-F238E27FC236}">
                <a16:creationId xmlns:a16="http://schemas.microsoft.com/office/drawing/2014/main" id="{06C06369-DC71-2765-AAB9-4A0B510CF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65"/>
          <a:stretch/>
        </p:blipFill>
        <p:spPr>
          <a:xfrm>
            <a:off x="1925714" y="482487"/>
            <a:ext cx="3773895" cy="4976399"/>
          </a:xfrm>
          <a:prstGeom prst="rect">
            <a:avLst/>
          </a:prstGeom>
        </p:spPr>
      </p:pic>
    </p:spTree>
    <p:extLst>
      <p:ext uri="{BB962C8B-B14F-4D97-AF65-F5344CB8AC3E}">
        <p14:creationId xmlns:p14="http://schemas.microsoft.com/office/powerpoint/2010/main" val="283557392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668</Words>
  <Application>Microsoft Office PowerPoint</Application>
  <PresentationFormat>와이드스크린</PresentationFormat>
  <Paragraphs>73</Paragraphs>
  <Slides>10</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10</vt:i4>
      </vt:variant>
    </vt:vector>
  </HeadingPairs>
  <TitlesOfParts>
    <vt:vector size="18" baseType="lpstr">
      <vt:lpstr>Arial Unicode MS</vt:lpstr>
      <vt:lpstr>Noto Sans CJK KR Medium</vt:lpstr>
      <vt:lpstr>Noto Sans JP Light</vt:lpstr>
      <vt:lpstr>맑은 고딕</vt:lpstr>
      <vt:lpstr>본고딕 Medium</vt:lpstr>
      <vt:lpstr>Arial</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Hyunsoo Kim</dc:creator>
  <cp:lastModifiedBy>지원</cp:lastModifiedBy>
  <cp:revision>10</cp:revision>
  <dcterms:created xsi:type="dcterms:W3CDTF">2024-08-01T07:19:34Z</dcterms:created>
  <dcterms:modified xsi:type="dcterms:W3CDTF">2024-09-26T11:03:55Z</dcterms:modified>
</cp:coreProperties>
</file>