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4" r:id="rId6"/>
    <p:sldId id="263" r:id="rId7"/>
    <p:sldId id="265" r:id="rId8"/>
    <p:sldId id="266" r:id="rId9"/>
    <p:sldId id="261" r:id="rId10"/>
    <p:sldId id="267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D6769F-11F8-397D-F855-2DB7F2D9A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DEA2CD0-D205-F863-2EEA-187D6D81D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0E738C7-0EC6-887A-5994-9B7E53D3C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90D8-26FA-4544-8F51-08B9E35B2647}" type="datetimeFigureOut">
              <a:rPr lang="ko-KR" altLang="en-US" smtClean="0"/>
              <a:t>2024-09-24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57DA6B-2092-1932-EF74-503C0CDA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31FA56C-FC1C-49B9-356B-2C671530B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4CAF-14ED-4224-8D6E-EC618FF51A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6743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0A0C8F-136A-0CD4-6CC2-8B6824DEE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089A17A-202A-0202-4178-4ECC195A2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7561340-8A45-EC8B-A74C-8926C21AD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90D8-26FA-4544-8F51-08B9E35B2647}" type="datetimeFigureOut">
              <a:rPr lang="ko-KR" altLang="en-US" smtClean="0"/>
              <a:t>2024-09-24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C35B0D8-E385-6699-2EA8-E7CFDB008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2783A0-F24E-9A88-2D22-81BE13DC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4CAF-14ED-4224-8D6E-EC618FF51A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235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A202E93-87C0-EDF4-3967-CD1878A6B0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F2E0BC0-D1CE-373E-8431-030A4409D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79A6C4-803D-5CBF-8FB9-FFDBBE732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90D8-26FA-4544-8F51-08B9E35B2647}" type="datetimeFigureOut">
              <a:rPr lang="ko-KR" altLang="en-US" smtClean="0"/>
              <a:t>2024-09-24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F45FF30-1A5C-6935-B670-40E68D1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20D7C87-38C7-4B17-4911-4E1C4FC0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4CAF-14ED-4224-8D6E-EC618FF51A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785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7D83D7-48BC-3218-4B6B-F4B11A03F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4814F94-2EEF-D3A9-7630-1B9D79510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295A31-8033-39E6-3BDF-AF24BEF44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90D8-26FA-4544-8F51-08B9E35B2647}" type="datetimeFigureOut">
              <a:rPr lang="ko-KR" altLang="en-US" smtClean="0"/>
              <a:t>2024-09-24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55FF06C-8A59-30BC-5919-45D7A7986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1289959-CE5B-FB2C-814D-A0F3157A4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4CAF-14ED-4224-8D6E-EC618FF51A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06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8F7E4F-69BB-B46C-5626-CEBD6E33E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2489576-EECA-491B-74EE-A3DF7A524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561503-A309-4500-AD9A-E3F824FE1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90D8-26FA-4544-8F51-08B9E35B2647}" type="datetimeFigureOut">
              <a:rPr lang="ko-KR" altLang="en-US" smtClean="0"/>
              <a:t>2024-09-24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64BEE9D-A5F3-7DCC-CF6A-95485CA9D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8477E07-4B5F-FA84-92B7-CE67D9F4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4CAF-14ED-4224-8D6E-EC618FF51A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62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192304-22AA-34A5-1A91-EB9073328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D239C33-B81A-153E-7892-D16D9BD083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C1AF2E0-3739-B52D-AF07-625CA2EAD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149E863-FCDC-12E5-8D89-987638D5E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90D8-26FA-4544-8F51-08B9E35B2647}" type="datetimeFigureOut">
              <a:rPr lang="ko-KR" altLang="en-US" smtClean="0"/>
              <a:t>2024-09-24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3045CCC-6AB6-3124-44A1-442F5D1F7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DD9FF35-58FD-BF33-543E-744B1ABB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4CAF-14ED-4224-8D6E-EC618FF51A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669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CFD3D9-9FB4-8BCA-6222-37D8552A9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CA6DD66-370F-BC15-EA10-F10EFDF94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8F3A9F3-D764-A82B-6DB6-32AF4EE8B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913A9D9-D522-B7E1-EAA7-7AB896EFE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475A9F6-9300-A774-A468-2AD5FF5418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777D009-5833-7648-7FBB-E7928098B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90D8-26FA-4544-8F51-08B9E35B2647}" type="datetimeFigureOut">
              <a:rPr lang="ko-KR" altLang="en-US" smtClean="0"/>
              <a:t>2024-09-24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41EF578-B671-D3EB-6F86-4994A3C67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ED34CC2-151C-FB4C-FE48-02F31D3B6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4CAF-14ED-4224-8D6E-EC618FF51A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638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47F781-ACC1-47B6-4620-E06ED6650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89826CF-7839-4B77-57C0-A0E629F9F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90D8-26FA-4544-8F51-08B9E35B2647}" type="datetimeFigureOut">
              <a:rPr lang="ko-KR" altLang="en-US" smtClean="0"/>
              <a:t>2024-09-24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9D83B5B-562A-3812-78CA-302375372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5E78368-5649-5022-346E-193B307B2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4CAF-14ED-4224-8D6E-EC618FF51A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787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5F3D2EF-22CF-673F-2AA0-727949482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90D8-26FA-4544-8F51-08B9E35B2647}" type="datetimeFigureOut">
              <a:rPr lang="ko-KR" altLang="en-US" smtClean="0"/>
              <a:t>2024-09-24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9EF1343-0139-DC17-2359-8C20C46DA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67536CC-30E0-DB7F-287F-BA88C6605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4CAF-14ED-4224-8D6E-EC618FF51A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253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CB7C70-5373-521C-9345-9D6C547A6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A860DE-8187-E9F3-8B32-663995B0C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B5545-DE8C-E8B2-31CC-9E3D84C6F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73C1D07-3757-230D-1084-2A97E2C58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90D8-26FA-4544-8F51-08B9E35B2647}" type="datetimeFigureOut">
              <a:rPr lang="ko-KR" altLang="en-US" smtClean="0"/>
              <a:t>2024-09-24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3523473-18BD-620A-4EDD-C4AAB9287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5C2A88A-20DD-5B34-32B6-0C47D112A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4CAF-14ED-4224-8D6E-EC618FF51A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269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FB6AC8-517F-F0C7-9750-5362B53CC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954F60F-1EC7-A583-C571-2CBAB78D9A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AD6CA1D-7250-6BA0-4081-BFF68CC96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E23FD69-4A3C-78F5-4A72-0979882CC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90D8-26FA-4544-8F51-08B9E35B2647}" type="datetimeFigureOut">
              <a:rPr lang="ko-KR" altLang="en-US" smtClean="0"/>
              <a:t>2024-09-24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C425253-8606-C37B-17EB-AD5621BB2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D6E9001-86EE-EBBB-B5CD-F983677AE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4CAF-14ED-4224-8D6E-EC618FF51A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051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FB774FB-469C-3FF1-1DF7-836445D78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2102457-10C7-D465-D0CD-0AE14D518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3D07383-295D-6877-5B67-6A462065F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890D8-26FA-4544-8F51-08B9E35B2647}" type="datetimeFigureOut">
              <a:rPr lang="ko-KR" altLang="en-US" smtClean="0"/>
              <a:t>2024-09-24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38161F-E13C-01EC-08EC-BA15A35D0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371FC99-A19E-4319-CFA1-32C299FE0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C4CAF-14ED-4224-8D6E-EC618FF51A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306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000@000.00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5B1138-6217-186A-54BE-A75C1FF66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7416" y="0"/>
            <a:ext cx="2257168" cy="584886"/>
          </a:xfrm>
        </p:spPr>
        <p:txBody>
          <a:bodyPr>
            <a:normAutofit/>
          </a:bodyPr>
          <a:lstStyle/>
          <a:p>
            <a:r>
              <a:rPr lang="ko-KR" altLang="en-US" sz="2000" b="1"/>
              <a:t>작업 </a:t>
            </a:r>
            <a:r>
              <a:rPr lang="ko-KR" altLang="en-US" sz="2000" b="1" dirty="0"/>
              <a:t>의뢰서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1E455E6-5751-B10F-E479-F7A1709F8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167" y="1624954"/>
            <a:ext cx="980303" cy="3828495"/>
          </a:xfrm>
        </p:spPr>
        <p:txBody>
          <a:bodyPr>
            <a:normAutofit/>
          </a:bodyPr>
          <a:lstStyle/>
          <a:p>
            <a:pPr algn="l"/>
            <a:r>
              <a:rPr lang="ko-KR" altLang="en-US" sz="1200" b="1" dirty="0"/>
              <a:t>이름</a:t>
            </a:r>
            <a:endParaRPr lang="en-US" altLang="ko-KR" sz="1200" b="1" dirty="0"/>
          </a:p>
          <a:p>
            <a:pPr algn="l"/>
            <a:r>
              <a:rPr lang="ko-KR" altLang="en-US" sz="1200" b="1" dirty="0"/>
              <a:t>부서 </a:t>
            </a:r>
            <a:r>
              <a:rPr lang="en-US" altLang="ko-KR" sz="1200" b="1" dirty="0"/>
              <a:t>/ </a:t>
            </a:r>
            <a:r>
              <a:rPr lang="ko-KR" altLang="en-US" sz="1200" b="1" dirty="0"/>
              <a:t>직함</a:t>
            </a:r>
            <a:endParaRPr lang="en-US" altLang="ko-KR" sz="1200" b="1" dirty="0"/>
          </a:p>
          <a:p>
            <a:pPr algn="l"/>
            <a:r>
              <a:rPr lang="ko-KR" altLang="en-US" sz="1200" b="1" dirty="0"/>
              <a:t>연락처</a:t>
            </a:r>
            <a:endParaRPr lang="en-US" altLang="ko-KR" sz="1200" b="1" dirty="0"/>
          </a:p>
          <a:p>
            <a:pPr algn="l"/>
            <a:r>
              <a:rPr lang="ko-KR" altLang="en-US" sz="1200" b="1" dirty="0"/>
              <a:t>메일주소</a:t>
            </a:r>
            <a:endParaRPr lang="en-US" altLang="ko-KR" sz="1200" b="1" dirty="0"/>
          </a:p>
          <a:p>
            <a:pPr algn="l"/>
            <a:endParaRPr lang="en-US" altLang="ko-KR" sz="1200" b="1" dirty="0"/>
          </a:p>
          <a:p>
            <a:pPr algn="l"/>
            <a:r>
              <a:rPr lang="ko-KR" altLang="en-US" sz="1200" b="1" dirty="0"/>
              <a:t>카테고리</a:t>
            </a:r>
            <a:endParaRPr lang="en-US" altLang="ko-KR" sz="1200" b="1" dirty="0"/>
          </a:p>
          <a:p>
            <a:pPr algn="l"/>
            <a:r>
              <a:rPr lang="ko-KR" altLang="en-US" sz="1200" b="1" dirty="0"/>
              <a:t>제출예정일</a:t>
            </a:r>
            <a:endParaRPr lang="en-US" altLang="ko-KR" sz="1200" b="1" dirty="0"/>
          </a:p>
          <a:p>
            <a:pPr algn="l"/>
            <a:endParaRPr lang="en-US" altLang="ko-KR" sz="1200" b="1" dirty="0"/>
          </a:p>
          <a:p>
            <a:pPr algn="l"/>
            <a:r>
              <a:rPr lang="ko-KR" altLang="en-US" sz="1200" b="1" dirty="0"/>
              <a:t>출판사</a:t>
            </a:r>
            <a:endParaRPr lang="en-US" altLang="ko-KR" sz="1200" b="1" dirty="0"/>
          </a:p>
          <a:p>
            <a:pPr algn="l"/>
            <a:r>
              <a:rPr lang="ko-KR" altLang="en-US" sz="1200" b="1" dirty="0" err="1"/>
              <a:t>저널명</a:t>
            </a:r>
            <a:endParaRPr lang="en-US" altLang="ko-KR" sz="1200" b="1" dirty="0"/>
          </a:p>
          <a:p>
            <a:pPr algn="l"/>
            <a:r>
              <a:rPr lang="ko-KR" altLang="en-US" sz="1200" b="1" dirty="0"/>
              <a:t>사이즈</a:t>
            </a:r>
            <a:endParaRPr lang="en-US" altLang="ko-KR" sz="1200" b="1" dirty="0"/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F754E60F-A0CB-F8AA-78AA-91BB56015418}"/>
              </a:ext>
            </a:extLst>
          </p:cNvPr>
          <p:cNvSpPr txBox="1">
            <a:spLocks/>
          </p:cNvSpPr>
          <p:nvPr/>
        </p:nvSpPr>
        <p:spPr>
          <a:xfrm>
            <a:off x="1622855" y="1608477"/>
            <a:ext cx="4094204" cy="4413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200" dirty="0"/>
              <a:t>: </a:t>
            </a:r>
            <a:r>
              <a:rPr lang="ko-KR" altLang="en-US" sz="1200" b="1" dirty="0"/>
              <a:t>홍길동</a:t>
            </a:r>
            <a:endParaRPr lang="en-US" altLang="ko-KR" sz="1200" b="1" dirty="0"/>
          </a:p>
          <a:p>
            <a:pPr algn="l"/>
            <a:r>
              <a:rPr lang="en-US" altLang="ko-KR" sz="1200" dirty="0"/>
              <a:t>: </a:t>
            </a:r>
            <a:r>
              <a:rPr lang="ko-KR" altLang="en-US" sz="1200" b="1" dirty="0"/>
              <a:t>한국대학교 산학협력단 </a:t>
            </a:r>
            <a:r>
              <a:rPr lang="en-US" altLang="ko-KR" sz="1200" b="1" dirty="0"/>
              <a:t>/ </a:t>
            </a:r>
            <a:r>
              <a:rPr lang="ko-KR" altLang="en-US" sz="1200" b="1" dirty="0"/>
              <a:t>교수</a:t>
            </a:r>
            <a:endParaRPr lang="en-US" altLang="ko-KR" sz="1200" b="1" dirty="0"/>
          </a:p>
          <a:p>
            <a:pPr algn="l"/>
            <a:r>
              <a:rPr lang="en-US" altLang="ko-KR" sz="1200" dirty="0"/>
              <a:t>: </a:t>
            </a:r>
            <a:r>
              <a:rPr lang="en-US" altLang="ko-KR" sz="1200" b="1" dirty="0"/>
              <a:t>000-0000-0000</a:t>
            </a:r>
          </a:p>
          <a:p>
            <a:pPr algn="l"/>
            <a:r>
              <a:rPr lang="en-US" altLang="ko-KR" sz="1200" dirty="0"/>
              <a:t>: </a:t>
            </a:r>
            <a:r>
              <a:rPr lang="en-US" altLang="ko-KR" sz="12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000@000.000</a:t>
            </a:r>
            <a:endParaRPr lang="en-US" altLang="ko-KR" sz="1200" b="1" dirty="0"/>
          </a:p>
          <a:p>
            <a:pPr algn="l"/>
            <a:endParaRPr lang="en-US" altLang="ko-KR" sz="1200" b="1" dirty="0"/>
          </a:p>
          <a:p>
            <a:pPr algn="l"/>
            <a:r>
              <a:rPr lang="en-US" altLang="ko-KR" sz="1200" dirty="0"/>
              <a:t>: </a:t>
            </a:r>
            <a:r>
              <a:rPr lang="en-US" altLang="ko-KR" sz="1200" b="1" dirty="0"/>
              <a:t>Journal Cover</a:t>
            </a:r>
          </a:p>
          <a:p>
            <a:pPr algn="l"/>
            <a:r>
              <a:rPr lang="en-US" altLang="ko-KR" sz="1200" dirty="0"/>
              <a:t>: </a:t>
            </a:r>
            <a:r>
              <a:rPr lang="en-US" altLang="ko-KR" sz="1200" b="1" dirty="0"/>
              <a:t>20XX / XX / XX</a:t>
            </a:r>
          </a:p>
          <a:p>
            <a:pPr algn="l"/>
            <a:endParaRPr lang="en-US" altLang="ko-KR" sz="1200" b="1" dirty="0"/>
          </a:p>
          <a:p>
            <a:pPr algn="l"/>
            <a:r>
              <a:rPr lang="en-US" altLang="ko-KR" sz="1200" dirty="0"/>
              <a:t>: </a:t>
            </a:r>
            <a:r>
              <a:rPr lang="en-US" altLang="ko-KR" sz="1200" b="1" dirty="0"/>
              <a:t>Royal Society Of Chemistry</a:t>
            </a:r>
          </a:p>
          <a:p>
            <a:pPr algn="l"/>
            <a:r>
              <a:rPr lang="en-US" altLang="ko-KR" sz="1200" dirty="0"/>
              <a:t>: </a:t>
            </a:r>
            <a:r>
              <a:rPr lang="en-US" altLang="ko-KR" sz="12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Journal of Material Chemistry B</a:t>
            </a:r>
            <a:endParaRPr lang="en-US" altLang="ko-KR" sz="1200" b="1" dirty="0"/>
          </a:p>
          <a:p>
            <a:pPr algn="l"/>
            <a:r>
              <a:rPr lang="en-US" altLang="ko-KR" sz="1200" dirty="0"/>
              <a:t>: </a:t>
            </a:r>
            <a:r>
              <a:rPr lang="en-US" altLang="ko-KR" sz="12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215mm wide x 159mm high </a:t>
            </a:r>
          </a:p>
          <a:p>
            <a:pPr algn="l"/>
            <a:r>
              <a:rPr lang="en-US" altLang="ko-KR" sz="12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(2539 pixels wide x 1878 pixels high)</a:t>
            </a:r>
          </a:p>
          <a:p>
            <a:pPr algn="l"/>
            <a:endParaRPr lang="en-US" altLang="ko-KR" sz="1200" b="1" dirty="0"/>
          </a:p>
        </p:txBody>
      </p:sp>
    </p:spTree>
    <p:extLst>
      <p:ext uri="{BB962C8B-B14F-4D97-AF65-F5344CB8AC3E}">
        <p14:creationId xmlns:p14="http://schemas.microsoft.com/office/powerpoint/2010/main" val="2993553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334A678-AF65-67C4-5361-17FE622EB16F}"/>
              </a:ext>
            </a:extLst>
          </p:cNvPr>
          <p:cNvSpPr txBox="1"/>
          <p:nvPr/>
        </p:nvSpPr>
        <p:spPr>
          <a:xfrm>
            <a:off x="1987715" y="6091449"/>
            <a:ext cx="3201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0">
              <a:defRPr/>
            </a:pPr>
            <a:r>
              <a:rPr lang="en-US" altLang="ko-KR" sz="1200" b="1" kern="0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24</a:t>
            </a:r>
            <a:r>
              <a:rPr lang="ko-KR" altLang="en-US" sz="1200" b="1" kern="0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년 </a:t>
            </a:r>
            <a:r>
              <a:rPr lang="en-US" altLang="ko-KR" sz="1200" b="1" kern="0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9</a:t>
            </a:r>
            <a:r>
              <a:rPr lang="ko-KR" altLang="en-US" sz="1200" b="1" kern="0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월호 커버로 선정되었습니다</a:t>
            </a:r>
            <a:r>
              <a:rPr lang="en-US" altLang="ko-KR" sz="1200" b="1" kern="0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7F9288F-B94E-3B6F-5D85-6CB2A9845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380" y="489552"/>
            <a:ext cx="6869320" cy="53187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C2D4F7-EDEF-4435-733B-4ED766ABCB30}"/>
              </a:ext>
            </a:extLst>
          </p:cNvPr>
          <p:cNvSpPr txBox="1"/>
          <p:nvPr/>
        </p:nvSpPr>
        <p:spPr>
          <a:xfrm>
            <a:off x="4991492" y="6091449"/>
            <a:ext cx="6162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0">
              <a:defRPr/>
            </a:pPr>
            <a:r>
              <a:rPr lang="en-US" altLang="ko-KR" sz="1200" b="1" kern="0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https://pubs.rsc.org/en/content/articlelanding/2024/tb/d4tb90142h</a:t>
            </a:r>
          </a:p>
        </p:txBody>
      </p:sp>
    </p:spTree>
    <p:extLst>
      <p:ext uri="{BB962C8B-B14F-4D97-AF65-F5344CB8AC3E}">
        <p14:creationId xmlns:p14="http://schemas.microsoft.com/office/powerpoint/2010/main" val="250664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0B7249B5-48C2-5890-8B3F-5F0A9E4F5EB8}"/>
              </a:ext>
            </a:extLst>
          </p:cNvPr>
          <p:cNvSpPr/>
          <p:nvPr/>
        </p:nvSpPr>
        <p:spPr>
          <a:xfrm>
            <a:off x="205946" y="650789"/>
            <a:ext cx="5791199" cy="60136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4D53247-58F4-183E-D190-430EF0E2F8F1}"/>
              </a:ext>
            </a:extLst>
          </p:cNvPr>
          <p:cNvSpPr/>
          <p:nvPr/>
        </p:nvSpPr>
        <p:spPr>
          <a:xfrm>
            <a:off x="6194855" y="650788"/>
            <a:ext cx="5791199" cy="601362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부제목 2">
            <a:extLst>
              <a:ext uri="{FF2B5EF4-FFF2-40B4-BE49-F238E27FC236}">
                <a16:creationId xmlns:a16="http://schemas.microsoft.com/office/drawing/2014/main" id="{BCF23784-037F-07F0-1144-AA6C3A0A9185}"/>
              </a:ext>
            </a:extLst>
          </p:cNvPr>
          <p:cNvSpPr txBox="1">
            <a:spLocks/>
          </p:cNvSpPr>
          <p:nvPr/>
        </p:nvSpPr>
        <p:spPr>
          <a:xfrm>
            <a:off x="6649993" y="1493149"/>
            <a:ext cx="4880921" cy="243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400" b="1" dirty="0" err="1"/>
              <a:t>동축</a:t>
            </a:r>
            <a:r>
              <a:rPr lang="ko-KR" altLang="en-US" sz="1400" b="1" dirty="0"/>
              <a:t> 노즐 기반 </a:t>
            </a:r>
            <a:r>
              <a:rPr lang="ko-KR" altLang="en-US" sz="1400" b="1" dirty="0" err="1"/>
              <a:t>바이오프린팅</a:t>
            </a:r>
            <a:r>
              <a:rPr lang="ko-KR" altLang="en-US" sz="1400" b="1" dirty="0"/>
              <a:t> 기술을 이용해 체외에서 인간의 관상동맥 구조와 기능을 모사할 수 있는 기술입니다</a:t>
            </a:r>
            <a:r>
              <a:rPr lang="en-US" altLang="ko-KR" sz="1400" b="1" dirty="0"/>
              <a:t>.</a:t>
            </a:r>
          </a:p>
          <a:p>
            <a:pPr algn="l"/>
            <a:r>
              <a:rPr lang="ko-KR" altLang="en-US" sz="1400" b="1" dirty="0"/>
              <a:t>제작된 인간 관상동맥 체외모델은 실제 심혈관과 유사한 기능과 구조를 기반으로 차세대 스텐트 </a:t>
            </a:r>
            <a:r>
              <a:rPr lang="ko-KR" altLang="en-US" sz="1400" b="1" dirty="0" err="1"/>
              <a:t>개발등</a:t>
            </a:r>
            <a:r>
              <a:rPr lang="ko-KR" altLang="en-US" sz="1400" b="1" dirty="0"/>
              <a:t> 의학기술의 발전에 기여할 수 있습니다</a:t>
            </a:r>
            <a:r>
              <a:rPr lang="en-US" altLang="ko-KR" sz="1400" b="1" dirty="0"/>
              <a:t>.</a:t>
            </a:r>
          </a:p>
          <a:p>
            <a:pPr algn="l"/>
            <a:endParaRPr lang="en-US" altLang="ko-KR" sz="1400" b="1" dirty="0"/>
          </a:p>
          <a:p>
            <a:pPr algn="l"/>
            <a:r>
              <a:rPr lang="ko-KR" altLang="en-US" sz="1400" b="1" dirty="0"/>
              <a:t>각각의 중요도는 다음과 같습니다</a:t>
            </a:r>
            <a:r>
              <a:rPr lang="en-US" altLang="ko-KR" sz="1400" b="1" dirty="0"/>
              <a:t>.</a:t>
            </a: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AEA8A6A8-A5BA-DE03-4C4D-032EBD0A9370}"/>
              </a:ext>
            </a:extLst>
          </p:cNvPr>
          <p:cNvSpPr txBox="1">
            <a:spLocks/>
          </p:cNvSpPr>
          <p:nvPr/>
        </p:nvSpPr>
        <p:spPr>
          <a:xfrm>
            <a:off x="4250724" y="0"/>
            <a:ext cx="3690552" cy="584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dirty="0"/>
              <a:t>스케치</a:t>
            </a:r>
            <a:r>
              <a:rPr lang="en-US" altLang="ko-KR" sz="2000" b="1" dirty="0"/>
              <a:t>&amp;</a:t>
            </a:r>
            <a:r>
              <a:rPr lang="ko-KR" altLang="en-US" sz="2000" b="1" dirty="0"/>
              <a:t>연구소개</a:t>
            </a:r>
          </a:p>
        </p:txBody>
      </p:sp>
      <p:pic>
        <p:nvPicPr>
          <p:cNvPr id="6" name="Picture 9" descr="A drawing of a pipe&#10;&#10;Description automatically generated">
            <a:extLst>
              <a:ext uri="{FF2B5EF4-FFF2-40B4-BE49-F238E27FC236}">
                <a16:creationId xmlns:a16="http://schemas.microsoft.com/office/drawing/2014/main" id="{AB8B2EE4-CA3F-B693-237F-C74087884E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5"/>
          <a:stretch/>
        </p:blipFill>
        <p:spPr>
          <a:xfrm>
            <a:off x="992814" y="792657"/>
            <a:ext cx="4345305" cy="57298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27F12E-696F-DA41-5DAB-374824E3D388}"/>
              </a:ext>
            </a:extLst>
          </p:cNvPr>
          <p:cNvSpPr txBox="1"/>
          <p:nvPr/>
        </p:nvSpPr>
        <p:spPr>
          <a:xfrm>
            <a:off x="1785268" y="1645458"/>
            <a:ext cx="24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1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184D16-9B1F-7473-7F5D-C5B7B0EC6481}"/>
              </a:ext>
            </a:extLst>
          </p:cNvPr>
          <p:cNvSpPr txBox="1"/>
          <p:nvPr/>
        </p:nvSpPr>
        <p:spPr>
          <a:xfrm>
            <a:off x="4064230" y="4575788"/>
            <a:ext cx="24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2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E291A7-1198-50DC-C3F7-D9C35BB77D3B}"/>
              </a:ext>
            </a:extLst>
          </p:cNvPr>
          <p:cNvSpPr txBox="1"/>
          <p:nvPr/>
        </p:nvSpPr>
        <p:spPr>
          <a:xfrm>
            <a:off x="2485571" y="5620098"/>
            <a:ext cx="24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3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7" name="부제목 2">
            <a:extLst>
              <a:ext uri="{FF2B5EF4-FFF2-40B4-BE49-F238E27FC236}">
                <a16:creationId xmlns:a16="http://schemas.microsoft.com/office/drawing/2014/main" id="{DF64523B-3B3F-B037-515F-E7DDBD1994AB}"/>
              </a:ext>
            </a:extLst>
          </p:cNvPr>
          <p:cNvSpPr txBox="1">
            <a:spLocks/>
          </p:cNvSpPr>
          <p:nvPr/>
        </p:nvSpPr>
        <p:spPr>
          <a:xfrm>
            <a:off x="6649993" y="4365240"/>
            <a:ext cx="4123036" cy="1439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8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1 = Coaxial Nozzle</a:t>
            </a:r>
          </a:p>
          <a:p>
            <a:pPr algn="l"/>
            <a:r>
              <a:rPr lang="en-US" altLang="ko-KR" sz="18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 = Endothelium</a:t>
            </a:r>
          </a:p>
          <a:p>
            <a:pPr algn="l"/>
            <a:r>
              <a:rPr lang="en-US" altLang="ko-KR" sz="18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3 = Cardiovascular stent</a:t>
            </a:r>
          </a:p>
          <a:p>
            <a:pPr algn="l"/>
            <a:endParaRPr lang="en-US" altLang="ko-KR" sz="18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algn="l"/>
            <a:endParaRPr lang="en-US" altLang="ko-KR" sz="18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638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03EAEEEF-80A5-82AE-C375-2571E3CF4C03}"/>
              </a:ext>
            </a:extLst>
          </p:cNvPr>
          <p:cNvSpPr txBox="1">
            <a:spLocks/>
          </p:cNvSpPr>
          <p:nvPr/>
        </p:nvSpPr>
        <p:spPr>
          <a:xfrm>
            <a:off x="4967416" y="8238"/>
            <a:ext cx="2257168" cy="584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dirty="0"/>
              <a:t>스케치 설명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920CBD2-4C5C-68FF-C68A-58B5090FC36E}"/>
              </a:ext>
            </a:extLst>
          </p:cNvPr>
          <p:cNvSpPr/>
          <p:nvPr/>
        </p:nvSpPr>
        <p:spPr>
          <a:xfrm>
            <a:off x="205946" y="650789"/>
            <a:ext cx="5791199" cy="60136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5C0E01A-CD81-191C-0D20-C507EB65C362}"/>
              </a:ext>
            </a:extLst>
          </p:cNvPr>
          <p:cNvSpPr/>
          <p:nvPr/>
        </p:nvSpPr>
        <p:spPr>
          <a:xfrm>
            <a:off x="6194855" y="650788"/>
            <a:ext cx="5791199" cy="601362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부제목 2">
            <a:extLst>
              <a:ext uri="{FF2B5EF4-FFF2-40B4-BE49-F238E27FC236}">
                <a16:creationId xmlns:a16="http://schemas.microsoft.com/office/drawing/2014/main" id="{47B6107B-8F1A-AFC1-AAAD-97E4409A1A28}"/>
              </a:ext>
            </a:extLst>
          </p:cNvPr>
          <p:cNvSpPr txBox="1">
            <a:spLocks/>
          </p:cNvSpPr>
          <p:nvPr/>
        </p:nvSpPr>
        <p:spPr>
          <a:xfrm>
            <a:off x="6437872" y="916497"/>
            <a:ext cx="4123036" cy="3383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8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1 = Coaxial Nozzle</a:t>
            </a:r>
          </a:p>
          <a:p>
            <a:pPr algn="l"/>
            <a:r>
              <a:rPr lang="en-US" altLang="ko-KR" sz="18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 = Support Bath</a:t>
            </a:r>
          </a:p>
          <a:p>
            <a:pPr algn="l"/>
            <a:r>
              <a:rPr lang="en-US" altLang="ko-KR" sz="18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3 = Bath container</a:t>
            </a:r>
          </a:p>
          <a:p>
            <a:pPr algn="l"/>
            <a:r>
              <a:rPr lang="en-US" altLang="ko-KR" sz="18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4 = Endothelium</a:t>
            </a:r>
          </a:p>
          <a:p>
            <a:pPr algn="l"/>
            <a:r>
              <a:rPr lang="en-US" altLang="ko-KR" sz="18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5 = Cardiovascular stent</a:t>
            </a:r>
          </a:p>
          <a:p>
            <a:pPr algn="l"/>
            <a:endParaRPr lang="en-US" altLang="ko-KR" sz="18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1" name="Picture 9" descr="A drawing of a pipe&#10;&#10;Description automatically generated">
            <a:extLst>
              <a:ext uri="{FF2B5EF4-FFF2-40B4-BE49-F238E27FC236}">
                <a16:creationId xmlns:a16="http://schemas.microsoft.com/office/drawing/2014/main" id="{C055FAA8-4DE8-260A-A49D-6B1BA4B09F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5"/>
          <a:stretch/>
        </p:blipFill>
        <p:spPr>
          <a:xfrm>
            <a:off x="992814" y="792657"/>
            <a:ext cx="4345305" cy="57298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CEE83F-0DB6-7D66-06C4-01280477EC49}"/>
              </a:ext>
            </a:extLst>
          </p:cNvPr>
          <p:cNvSpPr txBox="1"/>
          <p:nvPr/>
        </p:nvSpPr>
        <p:spPr>
          <a:xfrm>
            <a:off x="1801744" y="1330702"/>
            <a:ext cx="24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1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5CDCF2-9D66-AEBD-EAB7-13E950CFD897}"/>
              </a:ext>
            </a:extLst>
          </p:cNvPr>
          <p:cNvSpPr txBox="1"/>
          <p:nvPr/>
        </p:nvSpPr>
        <p:spPr>
          <a:xfrm>
            <a:off x="2757421" y="2226092"/>
            <a:ext cx="24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2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213FEF-6422-664E-A37C-6CDC0237783A}"/>
              </a:ext>
            </a:extLst>
          </p:cNvPr>
          <p:cNvSpPr txBox="1"/>
          <p:nvPr/>
        </p:nvSpPr>
        <p:spPr>
          <a:xfrm>
            <a:off x="4199294" y="2014790"/>
            <a:ext cx="24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3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9946F0-570E-A1EA-6484-16144E81A00A}"/>
              </a:ext>
            </a:extLst>
          </p:cNvPr>
          <p:cNvSpPr txBox="1"/>
          <p:nvPr/>
        </p:nvSpPr>
        <p:spPr>
          <a:xfrm>
            <a:off x="4074600" y="4575788"/>
            <a:ext cx="24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4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8E5CB2-7187-17BA-3D37-7BD014F382BF}"/>
              </a:ext>
            </a:extLst>
          </p:cNvPr>
          <p:cNvSpPr txBox="1"/>
          <p:nvPr/>
        </p:nvSpPr>
        <p:spPr>
          <a:xfrm>
            <a:off x="3165466" y="5314452"/>
            <a:ext cx="24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5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0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2F8C55C7-6130-001D-51F4-FCB643F3DF01}"/>
              </a:ext>
            </a:extLst>
          </p:cNvPr>
          <p:cNvSpPr txBox="1">
            <a:spLocks/>
          </p:cNvSpPr>
          <p:nvPr/>
        </p:nvSpPr>
        <p:spPr>
          <a:xfrm>
            <a:off x="205946" y="593124"/>
            <a:ext cx="4131274" cy="3567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dirty="0"/>
              <a:t>1. </a:t>
            </a:r>
            <a:r>
              <a:rPr lang="en-US" altLang="ko-KR" sz="16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Coaxial Nozzle</a:t>
            </a:r>
            <a:endParaRPr lang="ko-KR" altLang="en-US" sz="1600" b="1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09E1EBE1-C126-86C6-D5A5-3F186D8C5E53}"/>
              </a:ext>
            </a:extLst>
          </p:cNvPr>
          <p:cNvSpPr txBox="1">
            <a:spLocks/>
          </p:cNvSpPr>
          <p:nvPr/>
        </p:nvSpPr>
        <p:spPr>
          <a:xfrm>
            <a:off x="4967416" y="8238"/>
            <a:ext cx="2257168" cy="584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dirty="0"/>
              <a:t>참고 이미지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434B3B5-B0C1-4482-5969-7A87FBF43F9B}"/>
              </a:ext>
            </a:extLst>
          </p:cNvPr>
          <p:cNvSpPr/>
          <p:nvPr/>
        </p:nvSpPr>
        <p:spPr>
          <a:xfrm>
            <a:off x="205946" y="949897"/>
            <a:ext cx="11780108" cy="571451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D620A7-2ABA-DD2C-7A38-03987DFB96F5}"/>
              </a:ext>
            </a:extLst>
          </p:cNvPr>
          <p:cNvSpPr txBox="1"/>
          <p:nvPr/>
        </p:nvSpPr>
        <p:spPr>
          <a:xfrm>
            <a:off x="3465853" y="5600326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latinLnBrk="0">
              <a:defRPr/>
            </a:pPr>
            <a:r>
              <a:rPr lang="en-US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Coaxial Nozzle</a:t>
            </a:r>
            <a:endParaRPr kumimoji="0" lang="ko-KR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3CD1A7-2C88-49B9-05AA-06C82BA360F8}"/>
              </a:ext>
            </a:extLst>
          </p:cNvPr>
          <p:cNvSpPr txBox="1"/>
          <p:nvPr/>
        </p:nvSpPr>
        <p:spPr>
          <a:xfrm>
            <a:off x="6821270" y="513398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kern="0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Coaxial Nozzle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0E6349-74FE-B469-5EFE-D001534D554D}"/>
              </a:ext>
            </a:extLst>
          </p:cNvPr>
          <p:cNvSpPr txBox="1"/>
          <p:nvPr/>
        </p:nvSpPr>
        <p:spPr>
          <a:xfrm>
            <a:off x="6629492" y="5484305"/>
            <a:ext cx="2055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Attached with bioprinter</a:t>
            </a:r>
            <a:endParaRPr kumimoji="0" lang="ko-KR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2406E7D9-DCBB-DB10-8A24-1129D6FD02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031"/>
          <a:stretch/>
        </p:blipFill>
        <p:spPr>
          <a:xfrm>
            <a:off x="6030622" y="2191999"/>
            <a:ext cx="3172748" cy="2865646"/>
          </a:xfrm>
          <a:prstGeom prst="rect">
            <a:avLst/>
          </a:prstGeom>
        </p:spPr>
      </p:pic>
      <p:pic>
        <p:nvPicPr>
          <p:cNvPr id="17" name="Picture 2" descr="Allevi Releases A Coaxial Extrusion Kit for Bioprinting - 3DPrint.com | The  Voice of 3D Printing / Additive Manufacturing">
            <a:extLst>
              <a:ext uri="{FF2B5EF4-FFF2-40B4-BE49-F238E27FC236}">
                <a16:creationId xmlns:a16="http://schemas.microsoft.com/office/drawing/2014/main" id="{DAB589FE-2FE1-BB85-0BFC-E8A4C8AF21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8" b="15074"/>
          <a:stretch/>
        </p:blipFill>
        <p:spPr bwMode="auto">
          <a:xfrm rot="16200000">
            <a:off x="1764739" y="2781753"/>
            <a:ext cx="374650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D8D56FE3-865E-6A0D-4D68-559017936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653" y="1810514"/>
            <a:ext cx="1205487" cy="361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97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09E1EBE1-C126-86C6-D5A5-3F186D8C5E53}"/>
              </a:ext>
            </a:extLst>
          </p:cNvPr>
          <p:cNvSpPr txBox="1">
            <a:spLocks/>
          </p:cNvSpPr>
          <p:nvPr/>
        </p:nvSpPr>
        <p:spPr>
          <a:xfrm>
            <a:off x="4967416" y="8238"/>
            <a:ext cx="2257168" cy="584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dirty="0"/>
              <a:t>참고 이미지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434B3B5-B0C1-4482-5969-7A87FBF43F9B}"/>
              </a:ext>
            </a:extLst>
          </p:cNvPr>
          <p:cNvSpPr/>
          <p:nvPr/>
        </p:nvSpPr>
        <p:spPr>
          <a:xfrm>
            <a:off x="205946" y="949897"/>
            <a:ext cx="11780108" cy="571451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86ADADB-AB12-4D74-5DBA-28CED49A1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970031" y="1281298"/>
            <a:ext cx="1506664" cy="2157580"/>
          </a:xfrm>
          <a:prstGeom prst="rect">
            <a:avLst/>
          </a:prstGeom>
        </p:spPr>
      </p:pic>
      <p:pic>
        <p:nvPicPr>
          <p:cNvPr id="10" name="Picture 6" descr="A drawing of a pipe&#10;&#10;Description automatically generated">
            <a:extLst>
              <a:ext uri="{FF2B5EF4-FFF2-40B4-BE49-F238E27FC236}">
                <a16:creationId xmlns:a16="http://schemas.microsoft.com/office/drawing/2014/main" id="{8CACB638-B9B4-BFC8-FB27-5E8C2CA662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5"/>
          <a:stretch/>
        </p:blipFill>
        <p:spPr>
          <a:xfrm>
            <a:off x="7136826" y="1054437"/>
            <a:ext cx="4177769" cy="5508962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4260729F-3FDA-83FE-18B5-3FE94A02580C}"/>
              </a:ext>
            </a:extLst>
          </p:cNvPr>
          <p:cNvCxnSpPr>
            <a:cxnSpLocks/>
          </p:cNvCxnSpPr>
          <p:nvPr/>
        </p:nvCxnSpPr>
        <p:spPr>
          <a:xfrm flipH="1">
            <a:off x="4721105" y="1812324"/>
            <a:ext cx="3170744" cy="41345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A2B6F5D-347B-609D-96AA-49CA992ECE85}"/>
              </a:ext>
            </a:extLst>
          </p:cNvPr>
          <p:cNvSpPr txBox="1"/>
          <p:nvPr/>
        </p:nvSpPr>
        <p:spPr>
          <a:xfrm>
            <a:off x="1393808" y="3529669"/>
            <a:ext cx="4730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latinLnBrk="0">
              <a:defRPr/>
            </a:pPr>
            <a:r>
              <a:rPr lang="ko-KR" altLang="en-US" sz="1200" b="1" kern="0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두 가지 다른 색상의 재료가 지지 물질 안에서</a:t>
            </a:r>
            <a:endParaRPr lang="en-US" altLang="ko-KR" sz="1200" b="1" kern="0" dirty="0">
              <a:solidFill>
                <a:prstClr val="black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lvl="0" algn="ctr" latinLnBrk="0">
              <a:defRPr/>
            </a:pPr>
            <a:r>
              <a:rPr lang="ko-KR" altLang="en-US" sz="1200" b="1" kern="0" dirty="0" err="1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동축으로</a:t>
            </a:r>
            <a:r>
              <a:rPr lang="ko-KR" altLang="en-US" sz="1200" b="1" kern="0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압출되는 모습</a:t>
            </a:r>
          </a:p>
        </p:txBody>
      </p:sp>
      <p:pic>
        <p:nvPicPr>
          <p:cNvPr id="13" name="Picture 29">
            <a:extLst>
              <a:ext uri="{FF2B5EF4-FFF2-40B4-BE49-F238E27FC236}">
                <a16:creationId xmlns:a16="http://schemas.microsoft.com/office/drawing/2014/main" id="{3A37B9AD-0F38-E021-B5F4-22A0CB338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978" y="4101013"/>
            <a:ext cx="3700407" cy="1672500"/>
          </a:xfrm>
          <a:prstGeom prst="rect">
            <a:avLst/>
          </a:prstGeom>
        </p:spPr>
      </p:pic>
      <p:sp>
        <p:nvSpPr>
          <p:cNvPr id="14" name="Left Brace 32">
            <a:extLst>
              <a:ext uri="{FF2B5EF4-FFF2-40B4-BE49-F238E27FC236}">
                <a16:creationId xmlns:a16="http://schemas.microsoft.com/office/drawing/2014/main" id="{18095274-C5F4-0EDA-966A-C0AB106D4340}"/>
              </a:ext>
            </a:extLst>
          </p:cNvPr>
          <p:cNvSpPr/>
          <p:nvPr/>
        </p:nvSpPr>
        <p:spPr>
          <a:xfrm>
            <a:off x="6961425" y="2739043"/>
            <a:ext cx="246888" cy="1603148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452442-B594-118B-C17C-1F12A204315E}"/>
              </a:ext>
            </a:extLst>
          </p:cNvPr>
          <p:cNvSpPr txBox="1"/>
          <p:nvPr/>
        </p:nvSpPr>
        <p:spPr>
          <a:xfrm>
            <a:off x="1605565" y="5883192"/>
            <a:ext cx="4307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latinLnBrk="0">
              <a:defRPr/>
            </a:pPr>
            <a:r>
              <a:rPr lang="ko-KR" altLang="en-US" sz="1200" b="1" kern="0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연한 핑크색의 투명한 지지 물질이 보이는 장면에서 </a:t>
            </a:r>
            <a:r>
              <a:rPr lang="ko-KR" altLang="en-US" sz="1200" b="1" kern="0" dirty="0" err="1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동축</a:t>
            </a:r>
            <a:r>
              <a:rPr lang="ko-KR" altLang="en-US" sz="1200" b="1" kern="0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노즐이 재료를 압출하고 있는 모습을 표현해 주세요</a:t>
            </a:r>
            <a:r>
              <a:rPr lang="en-US" altLang="ko-KR" sz="1200" b="1" kern="0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.</a:t>
            </a:r>
            <a:endParaRPr lang="ko-KR" altLang="en-US" sz="1200" b="1" kern="0" dirty="0">
              <a:solidFill>
                <a:prstClr val="black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6" name="Oval 35">
            <a:extLst>
              <a:ext uri="{FF2B5EF4-FFF2-40B4-BE49-F238E27FC236}">
                <a16:creationId xmlns:a16="http://schemas.microsoft.com/office/drawing/2014/main" id="{E81B50AE-2520-C0C6-0B07-CFF00CB5A0D5}"/>
              </a:ext>
            </a:extLst>
          </p:cNvPr>
          <p:cNvSpPr/>
          <p:nvPr/>
        </p:nvSpPr>
        <p:spPr>
          <a:xfrm>
            <a:off x="4977546" y="4267463"/>
            <a:ext cx="658912" cy="6989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36">
            <a:extLst>
              <a:ext uri="{FF2B5EF4-FFF2-40B4-BE49-F238E27FC236}">
                <a16:creationId xmlns:a16="http://schemas.microsoft.com/office/drawing/2014/main" id="{3F52B825-7080-284F-B8E6-378AC6B1249C}"/>
              </a:ext>
            </a:extLst>
          </p:cNvPr>
          <p:cNvSpPr/>
          <p:nvPr/>
        </p:nvSpPr>
        <p:spPr>
          <a:xfrm>
            <a:off x="8839846" y="3046424"/>
            <a:ext cx="658912" cy="6989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38">
            <a:extLst>
              <a:ext uri="{FF2B5EF4-FFF2-40B4-BE49-F238E27FC236}">
                <a16:creationId xmlns:a16="http://schemas.microsoft.com/office/drawing/2014/main" id="{72B4939C-4188-9892-853D-034106B6CAE9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 flipV="1">
            <a:off x="5636458" y="3395891"/>
            <a:ext cx="3203388" cy="12210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852DB23-CE60-B2AD-0513-94D6A19F1CE8}"/>
              </a:ext>
            </a:extLst>
          </p:cNvPr>
          <p:cNvSpPr txBox="1"/>
          <p:nvPr/>
        </p:nvSpPr>
        <p:spPr>
          <a:xfrm>
            <a:off x="8070115" y="3849897"/>
            <a:ext cx="2750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0">
              <a:defRPr/>
            </a:pPr>
            <a:r>
              <a:rPr lang="ko-KR" altLang="en-US" sz="1200" b="1" kern="0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지지 물질을 통과한 후 혈관 모양의 튜브가 목욕 용기 밖으로 나오는 모습을 표현해 주세요</a:t>
            </a:r>
            <a:r>
              <a:rPr lang="en-US" altLang="ko-KR" sz="1200" b="1" kern="0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.</a:t>
            </a:r>
            <a:endParaRPr lang="ko-KR" altLang="en-US" sz="1200" b="1" kern="0" dirty="0">
              <a:solidFill>
                <a:prstClr val="black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1" name="제목 1">
            <a:extLst>
              <a:ext uri="{FF2B5EF4-FFF2-40B4-BE49-F238E27FC236}">
                <a16:creationId xmlns:a16="http://schemas.microsoft.com/office/drawing/2014/main" id="{45A08401-CF31-C7DF-D515-2F62EA2020DE}"/>
              </a:ext>
            </a:extLst>
          </p:cNvPr>
          <p:cNvSpPr txBox="1">
            <a:spLocks/>
          </p:cNvSpPr>
          <p:nvPr/>
        </p:nvSpPr>
        <p:spPr>
          <a:xfrm>
            <a:off x="205946" y="593124"/>
            <a:ext cx="4131274" cy="3567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dirty="0"/>
              <a:t>2,3. </a:t>
            </a:r>
            <a:r>
              <a:rPr lang="en-US" altLang="ko-KR" sz="16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Support Bath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73226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2F8C55C7-6130-001D-51F4-FCB643F3DF01}"/>
              </a:ext>
            </a:extLst>
          </p:cNvPr>
          <p:cNvSpPr txBox="1">
            <a:spLocks/>
          </p:cNvSpPr>
          <p:nvPr/>
        </p:nvSpPr>
        <p:spPr>
          <a:xfrm>
            <a:off x="205946" y="593124"/>
            <a:ext cx="4131274" cy="3567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dirty="0"/>
              <a:t>4. </a:t>
            </a:r>
            <a:r>
              <a:rPr lang="en-US" altLang="ko-KR" sz="16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Endothelium</a:t>
            </a:r>
            <a:endParaRPr lang="ko-KR" altLang="en-US" sz="1600" b="1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09E1EBE1-C126-86C6-D5A5-3F186D8C5E53}"/>
              </a:ext>
            </a:extLst>
          </p:cNvPr>
          <p:cNvSpPr txBox="1">
            <a:spLocks/>
          </p:cNvSpPr>
          <p:nvPr/>
        </p:nvSpPr>
        <p:spPr>
          <a:xfrm>
            <a:off x="4967416" y="8238"/>
            <a:ext cx="2257168" cy="584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dirty="0"/>
              <a:t>참고 이미지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434B3B5-B0C1-4482-5969-7A87FBF43F9B}"/>
              </a:ext>
            </a:extLst>
          </p:cNvPr>
          <p:cNvSpPr/>
          <p:nvPr/>
        </p:nvSpPr>
        <p:spPr>
          <a:xfrm>
            <a:off x="205946" y="949897"/>
            <a:ext cx="11780108" cy="571451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6A8420-6D8D-6120-5A45-4106DB0D7563}"/>
              </a:ext>
            </a:extLst>
          </p:cNvPr>
          <p:cNvSpPr txBox="1"/>
          <p:nvPr/>
        </p:nvSpPr>
        <p:spPr>
          <a:xfrm>
            <a:off x="2616771" y="5386661"/>
            <a:ext cx="2523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latinLnBrk="0">
              <a:defRPr/>
            </a:pPr>
            <a:r>
              <a:rPr lang="en-US" sz="14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Cross sectional view of artery</a:t>
            </a:r>
            <a:endParaRPr kumimoji="0" lang="ko-KR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7F4C45-DDDF-E105-31DF-DF04C1CE7A17}"/>
              </a:ext>
            </a:extLst>
          </p:cNvPr>
          <p:cNvSpPr txBox="1"/>
          <p:nvPr/>
        </p:nvSpPr>
        <p:spPr>
          <a:xfrm>
            <a:off x="6443889" y="4221926"/>
            <a:ext cx="2173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Cobblestone Morphology</a:t>
            </a:r>
            <a:endParaRPr kumimoji="0" lang="ko-KR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6" name="Picture 4" descr="Endothelial | Cell Applications">
            <a:extLst>
              <a:ext uri="{FF2B5EF4-FFF2-40B4-BE49-F238E27FC236}">
                <a16:creationId xmlns:a16="http://schemas.microsoft.com/office/drawing/2014/main" id="{E4D95DC2-9C41-2C6D-7168-7F6B4BF9C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070" y="2061996"/>
            <a:ext cx="2582322" cy="300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obblestone Wall Images – Browse 130,077 Stock Photos, Vectors, and Video |  Adobe Stock">
            <a:extLst>
              <a:ext uri="{FF2B5EF4-FFF2-40B4-BE49-F238E27FC236}">
                <a16:creationId xmlns:a16="http://schemas.microsoft.com/office/drawing/2014/main" id="{3D8F0225-517B-035B-153D-C78FA8254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512" y="2172284"/>
            <a:ext cx="2981325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898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2F8C55C7-6130-001D-51F4-FCB643F3DF01}"/>
              </a:ext>
            </a:extLst>
          </p:cNvPr>
          <p:cNvSpPr txBox="1">
            <a:spLocks/>
          </p:cNvSpPr>
          <p:nvPr/>
        </p:nvSpPr>
        <p:spPr>
          <a:xfrm>
            <a:off x="205946" y="593124"/>
            <a:ext cx="4131274" cy="3567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dirty="0"/>
              <a:t>5. </a:t>
            </a:r>
            <a:r>
              <a:rPr lang="en-US" altLang="ko-KR" sz="16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Cardiovascular stent </a:t>
            </a:r>
            <a:endParaRPr lang="ko-KR" altLang="en-US" sz="1600" b="1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09E1EBE1-C126-86C6-D5A5-3F186D8C5E53}"/>
              </a:ext>
            </a:extLst>
          </p:cNvPr>
          <p:cNvSpPr txBox="1">
            <a:spLocks/>
          </p:cNvSpPr>
          <p:nvPr/>
        </p:nvSpPr>
        <p:spPr>
          <a:xfrm>
            <a:off x="4967416" y="8238"/>
            <a:ext cx="2257168" cy="584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dirty="0"/>
              <a:t>참고 이미지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434B3B5-B0C1-4482-5969-7A87FBF43F9B}"/>
              </a:ext>
            </a:extLst>
          </p:cNvPr>
          <p:cNvSpPr/>
          <p:nvPr/>
        </p:nvSpPr>
        <p:spPr>
          <a:xfrm>
            <a:off x="205946" y="949897"/>
            <a:ext cx="11780108" cy="571451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996BAD-899A-D118-DD3F-0B236C1AC1D7}"/>
              </a:ext>
            </a:extLst>
          </p:cNvPr>
          <p:cNvSpPr txBox="1"/>
          <p:nvPr/>
        </p:nvSpPr>
        <p:spPr>
          <a:xfrm>
            <a:off x="3164707" y="5707574"/>
            <a:ext cx="1846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latinLnBrk="0">
              <a:defRPr/>
            </a:pP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Cardiovascular St</a:t>
            </a:r>
            <a:r>
              <a:rPr lang="en-US" altLang="ko-KR" sz="1400" kern="0" dirty="0" err="1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ent</a:t>
            </a:r>
            <a:endParaRPr kumimoji="0" lang="ko-KR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2F498C-F9B1-877A-5E25-AA2A8A872072}"/>
              </a:ext>
            </a:extLst>
          </p:cNvPr>
          <p:cNvSpPr txBox="1"/>
          <p:nvPr/>
        </p:nvSpPr>
        <p:spPr>
          <a:xfrm>
            <a:off x="6848042" y="5707573"/>
            <a:ext cx="2157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Stent inside artery</a:t>
            </a:r>
            <a:endParaRPr kumimoji="0" lang="ko-KR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1" name="Picture 2" descr="Cardiovascular stent | 3D CAD Model Library | GrabCAD">
            <a:extLst>
              <a:ext uri="{FF2B5EF4-FFF2-40B4-BE49-F238E27FC236}">
                <a16:creationId xmlns:a16="http://schemas.microsoft.com/office/drawing/2014/main" id="{81DA71C9-5884-D7A0-3621-A46CB69CF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0585">
            <a:off x="2629381" y="2319621"/>
            <a:ext cx="35941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Blood thinners after a stent: How long? - Harvard Health">
            <a:extLst>
              <a:ext uri="{FF2B5EF4-FFF2-40B4-BE49-F238E27FC236}">
                <a16:creationId xmlns:a16="http://schemas.microsoft.com/office/drawing/2014/main" id="{5FA5D06E-9644-6BAC-C5A3-36AEB3083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22766" y="2314960"/>
            <a:ext cx="3959631" cy="258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913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2F8C55C7-6130-001D-51F4-FCB643F3DF01}"/>
              </a:ext>
            </a:extLst>
          </p:cNvPr>
          <p:cNvSpPr txBox="1">
            <a:spLocks/>
          </p:cNvSpPr>
          <p:nvPr/>
        </p:nvSpPr>
        <p:spPr>
          <a:xfrm>
            <a:off x="205946" y="593124"/>
            <a:ext cx="4131274" cy="3567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dirty="0"/>
              <a:t>6. </a:t>
            </a:r>
            <a:r>
              <a:rPr lang="en-US" altLang="ko-KR" sz="1600" b="1" kern="0" dirty="0" err="1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Stentable</a:t>
            </a:r>
            <a:r>
              <a:rPr lang="en-US" altLang="ko-KR" sz="1600" b="1" kern="0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blood vessel</a:t>
            </a:r>
            <a:endParaRPr lang="ko-KR" altLang="en-US" sz="1600" b="1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09E1EBE1-C126-86C6-D5A5-3F186D8C5E53}"/>
              </a:ext>
            </a:extLst>
          </p:cNvPr>
          <p:cNvSpPr txBox="1">
            <a:spLocks/>
          </p:cNvSpPr>
          <p:nvPr/>
        </p:nvSpPr>
        <p:spPr>
          <a:xfrm>
            <a:off x="4967416" y="8238"/>
            <a:ext cx="2257168" cy="584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dirty="0"/>
              <a:t>참고 이미지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434B3B5-B0C1-4482-5969-7A87FBF43F9B}"/>
              </a:ext>
            </a:extLst>
          </p:cNvPr>
          <p:cNvSpPr/>
          <p:nvPr/>
        </p:nvSpPr>
        <p:spPr>
          <a:xfrm>
            <a:off x="205946" y="949897"/>
            <a:ext cx="11780108" cy="571451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 descr="A drawing of a pipe&#10;&#10;Description automatically generated">
            <a:extLst>
              <a:ext uri="{FF2B5EF4-FFF2-40B4-BE49-F238E27FC236}">
                <a16:creationId xmlns:a16="http://schemas.microsoft.com/office/drawing/2014/main" id="{422C436D-0521-47B2-7E22-D5BC5AB892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5"/>
          <a:stretch/>
        </p:blipFill>
        <p:spPr>
          <a:xfrm>
            <a:off x="7749521" y="1342610"/>
            <a:ext cx="3773895" cy="4976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377CBC-E281-5DAC-1B70-4A778D81D956}"/>
              </a:ext>
            </a:extLst>
          </p:cNvPr>
          <p:cNvSpPr txBox="1"/>
          <p:nvPr/>
        </p:nvSpPr>
        <p:spPr>
          <a:xfrm>
            <a:off x="569600" y="5908103"/>
            <a:ext cx="5796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latinLnBrk="0">
              <a:buFont typeface="Wingdings" panose="05000000000000000000" pitchFamily="2" charset="2"/>
              <a:buChar char="§"/>
              <a:defRPr/>
            </a:pPr>
            <a:r>
              <a:rPr lang="ko-KR" altLang="en-US" sz="1200" kern="0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혈관의 내강을 따라 단일 세포층</a:t>
            </a:r>
            <a:r>
              <a:rPr lang="en-US" altLang="ko-KR" sz="1200" kern="0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</a:t>
            </a:r>
            <a:r>
              <a:rPr lang="ko-KR" altLang="en-US" sz="1200" kern="0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내피</a:t>
            </a:r>
            <a:r>
              <a:rPr lang="en-US" altLang="ko-KR" sz="1200" kern="0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  <a:r>
              <a:rPr lang="ko-KR" altLang="en-US" sz="1200" kern="0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이 형성된 모습</a:t>
            </a:r>
            <a:r>
              <a:rPr lang="en-US" altLang="ko-KR" sz="1200" kern="0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.  </a:t>
            </a:r>
          </a:p>
          <a:p>
            <a:pPr marL="171450" lvl="0" indent="-171450" latinLnBrk="0">
              <a:buFont typeface="Wingdings" panose="05000000000000000000" pitchFamily="2" charset="2"/>
              <a:buChar char="§"/>
              <a:defRPr/>
            </a:pPr>
            <a:r>
              <a:rPr lang="ko-KR" altLang="en-US" sz="1200" kern="0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혈관 안에 배치된 심혈관 스텐트</a:t>
            </a:r>
            <a:r>
              <a:rPr lang="en-US" altLang="ko-KR" sz="1200" kern="0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. </a:t>
            </a:r>
            <a:endParaRPr lang="ko-KR" altLang="en-US" sz="1200" kern="0" dirty="0">
              <a:solidFill>
                <a:prstClr val="black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C48079-71A2-A860-D532-AE12EC865689}"/>
              </a:ext>
            </a:extLst>
          </p:cNvPr>
          <p:cNvSpPr txBox="1"/>
          <p:nvPr/>
        </p:nvSpPr>
        <p:spPr>
          <a:xfrm>
            <a:off x="726118" y="5678338"/>
            <a:ext cx="3228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0">
              <a:defRPr/>
            </a:pPr>
            <a:r>
              <a:rPr lang="ko-KR" altLang="en-US" sz="1200" b="1" kern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단면도는 다음내용을 포함해야 </a:t>
            </a:r>
            <a:r>
              <a:rPr lang="ko-KR" altLang="en-US" sz="1200" b="1" kern="0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합니다</a:t>
            </a:r>
            <a:r>
              <a:rPr lang="en-US" altLang="ko-KR" sz="1200" b="1" kern="0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: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3BCB22E-5593-EE74-D404-A1D555F4B040}"/>
              </a:ext>
            </a:extLst>
          </p:cNvPr>
          <p:cNvSpPr/>
          <p:nvPr/>
        </p:nvSpPr>
        <p:spPr>
          <a:xfrm>
            <a:off x="8724227" y="4321364"/>
            <a:ext cx="2708945" cy="19976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22">
            <a:extLst>
              <a:ext uri="{FF2B5EF4-FFF2-40B4-BE49-F238E27FC236}">
                <a16:creationId xmlns:a16="http://schemas.microsoft.com/office/drawing/2014/main" id="{445331A8-D0F3-0172-697B-FE6BF77D6D11}"/>
              </a:ext>
            </a:extLst>
          </p:cNvPr>
          <p:cNvCxnSpPr>
            <a:cxnSpLocks/>
            <a:stCxn id="8" idx="1"/>
            <a:endCxn id="14" idx="3"/>
          </p:cNvCxnSpPr>
          <p:nvPr/>
        </p:nvCxnSpPr>
        <p:spPr>
          <a:xfrm flipH="1" flipV="1">
            <a:off x="5363167" y="4035511"/>
            <a:ext cx="3361060" cy="128467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2" descr="Stent: Purpose, Procedure, and Risks">
            <a:extLst>
              <a:ext uri="{FF2B5EF4-FFF2-40B4-BE49-F238E27FC236}">
                <a16:creationId xmlns:a16="http://schemas.microsoft.com/office/drawing/2014/main" id="{89ABFDC3-5CBD-EE08-D52A-AA338427D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2" y="2466044"/>
            <a:ext cx="4185245" cy="31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3781568-5567-6DCA-5609-E4BFB4EAD64B}"/>
              </a:ext>
            </a:extLst>
          </p:cNvPr>
          <p:cNvSpPr txBox="1"/>
          <p:nvPr/>
        </p:nvSpPr>
        <p:spPr>
          <a:xfrm>
            <a:off x="1328689" y="2091693"/>
            <a:ext cx="3201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0">
              <a:defRPr/>
            </a:pPr>
            <a:r>
              <a:rPr lang="ko-KR" altLang="en-US" sz="1200" b="1" kern="0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혈관의 단면도는 다음과 같습니다</a:t>
            </a:r>
            <a:r>
              <a:rPr lang="en-US" altLang="ko-KR" sz="1200" b="1" kern="0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.</a:t>
            </a:r>
          </a:p>
        </p:txBody>
      </p:sp>
      <p:cxnSp>
        <p:nvCxnSpPr>
          <p:cNvPr id="16" name="Straight Arrow Connector 31">
            <a:extLst>
              <a:ext uri="{FF2B5EF4-FFF2-40B4-BE49-F238E27FC236}">
                <a16:creationId xmlns:a16="http://schemas.microsoft.com/office/drawing/2014/main" id="{07045018-782B-9951-31A5-22DDBC6C4624}"/>
              </a:ext>
            </a:extLst>
          </p:cNvPr>
          <p:cNvCxnSpPr>
            <a:cxnSpLocks/>
          </p:cNvCxnSpPr>
          <p:nvPr/>
        </p:nvCxnSpPr>
        <p:spPr>
          <a:xfrm flipH="1">
            <a:off x="3605063" y="3358349"/>
            <a:ext cx="1994322" cy="7594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DBDB302-D72E-FCDB-935A-00E05FCF9E5D}"/>
              </a:ext>
            </a:extLst>
          </p:cNvPr>
          <p:cNvSpPr txBox="1"/>
          <p:nvPr/>
        </p:nvSpPr>
        <p:spPr>
          <a:xfrm>
            <a:off x="5505330" y="2713523"/>
            <a:ext cx="2102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latinLnBrk="0">
              <a:defRPr/>
            </a:pPr>
            <a:r>
              <a:rPr lang="ko-KR" altLang="en-US" sz="1200" kern="0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풍선 </a:t>
            </a:r>
            <a:r>
              <a:rPr lang="ko-KR" altLang="en-US" sz="1200" kern="0" dirty="0" err="1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카테터를</a:t>
            </a:r>
            <a:r>
              <a:rPr lang="ko-KR" altLang="en-US" sz="1200" kern="0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추가하면 좋겠지만</a:t>
            </a:r>
            <a:r>
              <a:rPr lang="en-US" altLang="ko-KR" sz="1200" kern="0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, </a:t>
            </a:r>
            <a:r>
              <a:rPr lang="ko-KR" altLang="en-US" sz="1200" kern="0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꼭 필요한 것은 아닙니다</a:t>
            </a:r>
            <a:r>
              <a:rPr lang="en-US" altLang="ko-KR" sz="1200" kern="0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.</a:t>
            </a:r>
            <a:endParaRPr lang="ko-KR" altLang="en-US" sz="1200" kern="0" dirty="0">
              <a:solidFill>
                <a:prstClr val="black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7764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334A678-AF65-67C4-5361-17FE622EB16F}"/>
              </a:ext>
            </a:extLst>
          </p:cNvPr>
          <p:cNvSpPr txBox="1"/>
          <p:nvPr/>
        </p:nvSpPr>
        <p:spPr>
          <a:xfrm>
            <a:off x="3659997" y="5813114"/>
            <a:ext cx="4511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latinLnBrk="0">
              <a:defRPr/>
            </a:pPr>
            <a:r>
              <a:rPr lang="ko-KR" altLang="en-US" sz="1200" b="1" kern="0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이후 작업을 거쳐 그림과 같은 커버 이미지가 완성됩니다</a:t>
            </a:r>
            <a:r>
              <a:rPr lang="en-US" altLang="ko-KR" sz="1200" b="1" kern="0" dirty="0">
                <a:solidFill>
                  <a:prstClr val="black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.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F757763-2AB7-062C-6A81-6771D2B70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92949"/>
            <a:ext cx="3806227" cy="49659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1" descr="A drawing of a pipe&#10;&#10;Description automatically generated">
            <a:extLst>
              <a:ext uri="{FF2B5EF4-FFF2-40B4-BE49-F238E27FC236}">
                <a16:creationId xmlns:a16="http://schemas.microsoft.com/office/drawing/2014/main" id="{06C06369-DC71-2765-AAB9-4A0B510CF7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5"/>
          <a:stretch/>
        </p:blipFill>
        <p:spPr>
          <a:xfrm>
            <a:off x="1925714" y="482487"/>
            <a:ext cx="3773895" cy="497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73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307</Words>
  <Application>Microsoft Office PowerPoint</Application>
  <PresentationFormat>와이드스크린</PresentationFormat>
  <Paragraphs>75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Arial Unicode MS</vt:lpstr>
      <vt:lpstr>맑은 고딕</vt:lpstr>
      <vt:lpstr>Arial</vt:lpstr>
      <vt:lpstr>Wingdings</vt:lpstr>
      <vt:lpstr>Office 테마</vt:lpstr>
      <vt:lpstr>작업 의뢰서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Hyunsoo Kim</dc:creator>
  <cp:lastModifiedBy>Hyunsoo Kim</cp:lastModifiedBy>
  <cp:revision>6</cp:revision>
  <dcterms:created xsi:type="dcterms:W3CDTF">2024-08-01T07:19:34Z</dcterms:created>
  <dcterms:modified xsi:type="dcterms:W3CDTF">2024-09-24T08:10:37Z</dcterms:modified>
</cp:coreProperties>
</file>