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D6769F-11F8-397D-F855-2DB7F2D9A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DEA2CD0-D205-F863-2EEA-187D6D81D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E738C7-0EC6-887A-5994-9B7E53D3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57DA6B-2092-1932-EF74-503C0CDA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1FA56C-FC1C-49B9-356B-2C671530B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74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0A0C8F-136A-0CD4-6CC2-8B6824DEE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089A17A-202A-0202-4178-4ECC195A2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561340-8A45-EC8B-A74C-8926C21AD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35B0D8-E385-6699-2EA8-E7CFDB00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2783A0-F24E-9A88-2D22-81BE13DC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35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A202E93-87C0-EDF4-3967-CD1878A6B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2E0BC0-D1CE-373E-8431-030A4409D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79A6C4-803D-5CBF-8FB9-FFDBBE73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45FF30-1A5C-6935-B670-40E68D15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0D7C87-38C7-4B17-4911-4E1C4FC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85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7D83D7-48BC-3218-4B6B-F4B11A03F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814F94-2EEF-D3A9-7630-1B9D79510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295A31-8033-39E6-3BDF-AF24BEF4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5FF06C-8A59-30BC-5919-45D7A7986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289959-CE5B-FB2C-814D-A0F3157A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F7E4F-69BB-B46C-5626-CEBD6E33E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489576-EECA-491B-74EE-A3DF7A524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7561503-A309-4500-AD9A-E3F824FE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4BEE9D-A5F3-7DCC-CF6A-95485CA9D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477E07-4B5F-FA84-92B7-CE67D9F4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62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192304-22AA-34A5-1A91-EB907332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239C33-B81A-153E-7892-D16D9BD08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1AF2E0-3739-B52D-AF07-625CA2EAD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149E863-FCDC-12E5-8D89-987638D5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3045CCC-6AB6-3124-44A1-442F5D1F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DD9FF35-58FD-BF33-543E-744B1ABB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669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CFD3D9-9FB4-8BCA-6222-37D8552A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6DD66-370F-BC15-EA10-F10EFDF94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8F3A9F3-D764-A82B-6DB6-32AF4EE8B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913A9D9-D522-B7E1-EAA7-7AB896EFED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475A9F6-9300-A774-A468-2AD5FF541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777D009-5833-7648-7FBB-E7928098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41EF578-B671-D3EB-6F86-4994A3C6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ED34CC2-151C-FB4C-FE48-02F31D3B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38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47F781-ACC1-47B6-4620-E06ED6650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89826CF-7839-4B77-57C0-A0E629F9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9D83B5B-562A-3812-78CA-30237537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5E78368-5649-5022-346E-193B307B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87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5F3D2EF-22CF-673F-2AA0-72794948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9EF1343-0139-DC17-2359-8C20C46D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67536CC-30E0-DB7F-287F-BA88C660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5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CB7C70-5373-521C-9345-9D6C547A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3A860DE-8187-E9F3-8B32-663995B0C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6B5545-DE8C-E8B2-31CC-9E3D84C6F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73C1D07-3757-230D-1084-2A97E2C5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3523473-18BD-620A-4EDD-C4AAB9287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5C2A88A-20DD-5B34-32B6-0C47D112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269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FB6AC8-517F-F0C7-9750-5362B53C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954F60F-1EC7-A583-C571-2CBAB78D9A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AD6CA1D-7250-6BA0-4081-BFF68CC96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23FD69-4A3C-78F5-4A72-0979882C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425253-8606-C37B-17EB-AD5621BB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D6E9001-86EE-EBBB-B5CD-F983677AE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51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B774FB-469C-3FF1-1DF7-836445D78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102457-10C7-D465-D0CD-0AE14D518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D07383-295D-6877-5B67-6A462065F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890D8-26FA-4544-8F51-08B9E35B264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38161F-E13C-01EC-08EC-BA15A35D07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71FC99-A19E-4319-CFA1-32C299FE0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06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5B1138-6217-186A-54BE-A75C1FF66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416" y="0"/>
            <a:ext cx="2257168" cy="584886"/>
          </a:xfrm>
        </p:spPr>
        <p:txBody>
          <a:bodyPr>
            <a:normAutofit/>
          </a:bodyPr>
          <a:lstStyle/>
          <a:p>
            <a:r>
              <a:rPr lang="en-US" altLang="ko-KR" sz="2000" b="1" dirty="0"/>
              <a:t>Work Form</a:t>
            </a:r>
            <a:endParaRPr lang="ko-KR" altLang="en-US" sz="2000" b="1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1E455E6-5751-B10F-E479-F7A1709F8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87" y="1624954"/>
            <a:ext cx="1433384" cy="3828495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b="1" dirty="0"/>
              <a:t>Name</a:t>
            </a:r>
          </a:p>
          <a:p>
            <a:pPr algn="l"/>
            <a:r>
              <a:rPr lang="en-US" altLang="ko-KR" sz="1200" b="1" dirty="0"/>
              <a:t>Institution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/ Title</a:t>
            </a:r>
          </a:p>
          <a:p>
            <a:pPr algn="l"/>
            <a:r>
              <a:rPr lang="en-US" altLang="ko-KR" sz="1200" b="1" dirty="0"/>
              <a:t>Mail</a:t>
            </a:r>
          </a:p>
          <a:p>
            <a:pPr algn="l"/>
            <a:endParaRPr lang="en-US" altLang="ko-KR" sz="1200" b="1" dirty="0"/>
          </a:p>
          <a:p>
            <a:pPr algn="l"/>
            <a:r>
              <a:rPr lang="en-US" altLang="ko-KR" sz="1200" b="1" dirty="0"/>
              <a:t>Category</a:t>
            </a:r>
          </a:p>
          <a:p>
            <a:pPr algn="l"/>
            <a:r>
              <a:rPr lang="en-US" altLang="ko-KR" sz="1200" b="1" dirty="0"/>
              <a:t>Due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date</a:t>
            </a:r>
          </a:p>
          <a:p>
            <a:pPr algn="l"/>
            <a:endParaRPr lang="en-US" altLang="ko-KR" sz="1200" b="1" dirty="0"/>
          </a:p>
          <a:p>
            <a:pPr algn="l"/>
            <a:r>
              <a:rPr lang="en-US" altLang="ko-KR" sz="1200" b="1" dirty="0"/>
              <a:t>Publisher</a:t>
            </a:r>
          </a:p>
          <a:p>
            <a:pPr algn="l"/>
            <a:r>
              <a:rPr lang="en-US" altLang="ko-KR" sz="1200" b="1" dirty="0"/>
              <a:t>Journal</a:t>
            </a:r>
          </a:p>
          <a:p>
            <a:pPr algn="l"/>
            <a:r>
              <a:rPr lang="en-US" altLang="ko-KR" sz="1200" b="1" dirty="0"/>
              <a:t>Image size</a:t>
            </a: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D0AD55AD-AF01-DDFC-3B4E-6B960A3C0063}"/>
              </a:ext>
            </a:extLst>
          </p:cNvPr>
          <p:cNvSpPr txBox="1">
            <a:spLocks/>
          </p:cNvSpPr>
          <p:nvPr/>
        </p:nvSpPr>
        <p:spPr>
          <a:xfrm>
            <a:off x="8188412" y="1624954"/>
            <a:ext cx="3138616" cy="441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*The blue text is an example.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modify and write according to the format.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In the "Category" field, please enter the work field you are requesting.</a:t>
            </a:r>
          </a:p>
          <a:p>
            <a:pPr algn="l"/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ex ) 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Journal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Cover,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TOC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(table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contents), 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Figure, 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2D </a:t>
            </a:r>
            <a:r>
              <a:rPr lang="en-US" altLang="ko-KR" sz="1200" b="1" dirty="0" err="1">
                <a:solidFill>
                  <a:schemeClr val="accent2">
                    <a:lumMod val="75000"/>
                  </a:schemeClr>
                </a:solidFill>
              </a:rPr>
              <a:t>illust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 algn="l"/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etc.</a:t>
            </a:r>
          </a:p>
        </p:txBody>
      </p:sp>
      <p:sp>
        <p:nvSpPr>
          <p:cNvPr id="8" name="부제목 2">
            <a:extLst>
              <a:ext uri="{FF2B5EF4-FFF2-40B4-BE49-F238E27FC236}">
                <a16:creationId xmlns:a16="http://schemas.microsoft.com/office/drawing/2014/main" id="{43E710FB-AD2F-22B4-6F30-6587AFCD0FFE}"/>
              </a:ext>
            </a:extLst>
          </p:cNvPr>
          <p:cNvSpPr txBox="1">
            <a:spLocks/>
          </p:cNvSpPr>
          <p:nvPr/>
        </p:nvSpPr>
        <p:spPr>
          <a:xfrm>
            <a:off x="1556951" y="1600239"/>
            <a:ext cx="3517557" cy="3608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</a:rPr>
              <a:t>John Doe</a:t>
            </a:r>
          </a:p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1"/>
                </a:solidFill>
              </a:rPr>
              <a:t>Science University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</a:rPr>
              <a:t> / </a:t>
            </a:r>
            <a:r>
              <a:rPr lang="en-US" altLang="ko-KR" sz="1200" b="1" dirty="0" err="1">
                <a:solidFill>
                  <a:schemeClr val="accent5">
                    <a:lumMod val="75000"/>
                  </a:schemeClr>
                </a:solidFill>
              </a:rPr>
              <a:t>Ph.D</a:t>
            </a:r>
            <a:endParaRPr lang="en-US" altLang="ko-KR" sz="1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</a:rPr>
              <a:t>000-0000-0000</a:t>
            </a:r>
          </a:p>
          <a:p>
            <a:pPr algn="l"/>
            <a:endParaRPr lang="en-US" altLang="ko-KR" sz="1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</a:rPr>
              <a:t>Journal Cover</a:t>
            </a:r>
          </a:p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</a:rPr>
              <a:t>20XX / XX / XX</a:t>
            </a:r>
          </a:p>
          <a:p>
            <a:pPr algn="l"/>
            <a:endParaRPr lang="en-US" altLang="ko-KR" sz="1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altLang="ko-KR" sz="1200" dirty="0"/>
              <a:t>: </a:t>
            </a:r>
            <a:r>
              <a:rPr lang="en-US" altLang="ko-KR" sz="1200" b="1" dirty="0">
                <a:solidFill>
                  <a:schemeClr val="accent1"/>
                </a:solidFill>
              </a:rPr>
              <a:t>Science Journal</a:t>
            </a:r>
          </a:p>
          <a:p>
            <a:pPr algn="l"/>
            <a:r>
              <a:rPr lang="en-US" altLang="ko-KR" sz="1200" dirty="0"/>
              <a:t>:</a:t>
            </a:r>
            <a:r>
              <a:rPr lang="en-US" altLang="ko-KR" sz="1200" b="1" dirty="0">
                <a:solidFill>
                  <a:schemeClr val="accent1"/>
                </a:solidFill>
              </a:rPr>
              <a:t> </a:t>
            </a:r>
            <a:r>
              <a:rPr lang="en-US" altLang="ko-KR" sz="1200" b="1" dirty="0">
                <a:solidFill>
                  <a:schemeClr val="accent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Journal of Material Chemistry B</a:t>
            </a:r>
          </a:p>
          <a:p>
            <a:pPr algn="l"/>
            <a:r>
              <a:rPr lang="en-US" altLang="ko-KR" sz="1200" dirty="0"/>
              <a:t>:</a:t>
            </a:r>
            <a:r>
              <a:rPr lang="en-US" altLang="ko-KR" sz="1200" b="1" dirty="0">
                <a:solidFill>
                  <a:schemeClr val="accent1"/>
                </a:solidFill>
              </a:rPr>
              <a:t> </a:t>
            </a:r>
            <a:r>
              <a:rPr lang="en-US" altLang="ko-KR" sz="1200" b="1" dirty="0">
                <a:solidFill>
                  <a:schemeClr val="accent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215mm wide x 159mm high </a:t>
            </a:r>
          </a:p>
          <a:p>
            <a:pPr algn="l"/>
            <a:r>
              <a:rPr lang="en-US" altLang="ko-KR" sz="1200" b="1" dirty="0">
                <a:solidFill>
                  <a:schemeClr val="accent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(2539 pixels wide x 1878 pixels high)</a:t>
            </a:r>
          </a:p>
          <a:p>
            <a:pPr algn="l"/>
            <a:endParaRPr lang="en-US" altLang="ko-KR" sz="1050" b="1" dirty="0">
              <a:solidFill>
                <a:schemeClr val="accent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355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0B7249B5-48C2-5890-8B3F-5F0A9E4F5EB8}"/>
              </a:ext>
            </a:extLst>
          </p:cNvPr>
          <p:cNvSpPr/>
          <p:nvPr/>
        </p:nvSpPr>
        <p:spPr>
          <a:xfrm>
            <a:off x="205946" y="650789"/>
            <a:ext cx="5791199" cy="60136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4D53247-58F4-183E-D190-430EF0E2F8F1}"/>
              </a:ext>
            </a:extLst>
          </p:cNvPr>
          <p:cNvSpPr/>
          <p:nvPr/>
        </p:nvSpPr>
        <p:spPr>
          <a:xfrm>
            <a:off x="6194855" y="650788"/>
            <a:ext cx="5791199" cy="60136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AEA8A6A8-A5BA-DE03-4C4D-032EBD0A9370}"/>
              </a:ext>
            </a:extLst>
          </p:cNvPr>
          <p:cNvSpPr txBox="1">
            <a:spLocks/>
          </p:cNvSpPr>
          <p:nvPr/>
        </p:nvSpPr>
        <p:spPr>
          <a:xfrm>
            <a:off x="4250724" y="0"/>
            <a:ext cx="3690552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/>
              <a:t>SKETCH &amp; SUMMARY</a:t>
            </a:r>
            <a:endParaRPr lang="ko-KR" altLang="en-US" sz="2000" b="1" dirty="0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3185E876-8AE1-C45C-85C7-26A4B6158A45}"/>
              </a:ext>
            </a:extLst>
          </p:cNvPr>
          <p:cNvSpPr txBox="1">
            <a:spLocks/>
          </p:cNvSpPr>
          <p:nvPr/>
        </p:nvSpPr>
        <p:spPr>
          <a:xfrm>
            <a:off x="7698258" y="3338424"/>
            <a:ext cx="3138616" cy="129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write an overview </a:t>
            </a:r>
          </a:p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of the research.</a:t>
            </a:r>
          </a:p>
        </p:txBody>
      </p:sp>
      <p:sp>
        <p:nvSpPr>
          <p:cNvPr id="22" name="부제목 2">
            <a:extLst>
              <a:ext uri="{FF2B5EF4-FFF2-40B4-BE49-F238E27FC236}">
                <a16:creationId xmlns:a16="http://schemas.microsoft.com/office/drawing/2014/main" id="{953F6FBE-4738-6D12-B02D-ABB0CA6A6164}"/>
              </a:ext>
            </a:extLst>
          </p:cNvPr>
          <p:cNvSpPr txBox="1">
            <a:spLocks/>
          </p:cNvSpPr>
          <p:nvPr/>
        </p:nvSpPr>
        <p:spPr>
          <a:xfrm>
            <a:off x="1532237" y="3338424"/>
            <a:ext cx="3138616" cy="2131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Put your sketch here</a:t>
            </a:r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57A3F610-F195-BCA7-1EC9-482A7EC86636}"/>
              </a:ext>
            </a:extLst>
          </p:cNvPr>
          <p:cNvSpPr txBox="1">
            <a:spLocks/>
          </p:cNvSpPr>
          <p:nvPr/>
        </p:nvSpPr>
        <p:spPr>
          <a:xfrm>
            <a:off x="7572632" y="4243009"/>
            <a:ext cx="3389867" cy="134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5"/>
                </a:solidFill>
              </a:rPr>
              <a:t>List the importance of each element in order of priority.</a:t>
            </a:r>
          </a:p>
          <a:p>
            <a:r>
              <a:rPr lang="en-US" altLang="ko-KR" sz="1200" b="1" dirty="0">
                <a:solidFill>
                  <a:schemeClr val="accent5"/>
                </a:solidFill>
              </a:rPr>
              <a:t>I will arrange the layout according to the importance of each element.</a:t>
            </a:r>
          </a:p>
          <a:p>
            <a:endParaRPr lang="en-US" altLang="ko-KR" sz="1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38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03EAEEEF-80A5-82AE-C375-2571E3CF4C0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/>
              <a:t>Detail</a:t>
            </a:r>
            <a:endParaRPr lang="ko-KR" altLang="en-US" sz="20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20CBD2-4C5C-68FF-C68A-58B5090FC36E}"/>
              </a:ext>
            </a:extLst>
          </p:cNvPr>
          <p:cNvSpPr/>
          <p:nvPr/>
        </p:nvSpPr>
        <p:spPr>
          <a:xfrm>
            <a:off x="205946" y="650789"/>
            <a:ext cx="5791199" cy="60136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5C0E01A-CD81-191C-0D20-C507EB65C362}"/>
              </a:ext>
            </a:extLst>
          </p:cNvPr>
          <p:cNvSpPr/>
          <p:nvPr/>
        </p:nvSpPr>
        <p:spPr>
          <a:xfrm>
            <a:off x="6194855" y="650788"/>
            <a:ext cx="5791199" cy="60136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6EE34ACD-0A9A-2DAB-7A80-583C8BAAB39E}"/>
              </a:ext>
            </a:extLst>
          </p:cNvPr>
          <p:cNvSpPr txBox="1">
            <a:spLocks/>
          </p:cNvSpPr>
          <p:nvPr/>
        </p:nvSpPr>
        <p:spPr>
          <a:xfrm>
            <a:off x="6437872" y="916497"/>
            <a:ext cx="4123036" cy="3383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5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6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7 =</a:t>
            </a:r>
          </a:p>
          <a:p>
            <a:pPr algn="l"/>
            <a:endParaRPr lang="en-US" altLang="ko-KR" sz="18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l"/>
            <a:endParaRPr lang="en-US" altLang="ko-KR" sz="18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E343455E-A96B-4C7C-F3F7-0A6F619D0471}"/>
              </a:ext>
            </a:extLst>
          </p:cNvPr>
          <p:cNvSpPr txBox="1">
            <a:spLocks/>
          </p:cNvSpPr>
          <p:nvPr/>
        </p:nvSpPr>
        <p:spPr>
          <a:xfrm>
            <a:off x="8596187" y="5314452"/>
            <a:ext cx="3389867" cy="134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b="1" dirty="0">
                <a:solidFill>
                  <a:schemeClr val="accent5"/>
                </a:solidFill>
              </a:rPr>
              <a:t>Please provide descriptions of </a:t>
            </a:r>
          </a:p>
          <a:p>
            <a:pPr algn="l"/>
            <a:r>
              <a:rPr lang="en-US" altLang="ko-KR" sz="1200" b="1" dirty="0">
                <a:solidFill>
                  <a:schemeClr val="accent5"/>
                </a:solidFill>
              </a:rPr>
              <a:t>the elements within the sketch.</a:t>
            </a:r>
          </a:p>
          <a:p>
            <a:pPr algn="l"/>
            <a:r>
              <a:rPr lang="en-US" altLang="ko-KR" sz="1200" b="1" dirty="0">
                <a:solidFill>
                  <a:schemeClr val="accent5"/>
                </a:solidFill>
              </a:rPr>
              <a:t>1 = material a</a:t>
            </a:r>
          </a:p>
          <a:p>
            <a:pPr algn="l"/>
            <a:r>
              <a:rPr lang="en-US" altLang="ko-KR" sz="1200" b="1" dirty="0">
                <a:solidFill>
                  <a:schemeClr val="accent5"/>
                </a:solidFill>
              </a:rPr>
              <a:t>2 = material b</a:t>
            </a:r>
          </a:p>
          <a:p>
            <a:pPr algn="l"/>
            <a:endParaRPr lang="en-US" altLang="ko-KR" sz="1200" b="1" dirty="0">
              <a:solidFill>
                <a:schemeClr val="accent5"/>
              </a:solidFill>
            </a:endParaRPr>
          </a:p>
          <a:p>
            <a:pPr algn="l"/>
            <a:endParaRPr lang="en-US" altLang="ko-KR" sz="1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0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600" b="1" dirty="0"/>
              <a:t>1. </a:t>
            </a:r>
            <a:r>
              <a:rPr lang="en-US" altLang="ko-KR" sz="16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Elements</a:t>
            </a:r>
            <a:endParaRPr lang="ko-KR" altLang="en-US" sz="1600" b="1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/>
              <a:t>Reference</a:t>
            </a:r>
            <a:endParaRPr lang="ko-KR" altLang="en-US" sz="20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E6F5431-D7E6-E7C3-C457-7F431322D414}"/>
              </a:ext>
            </a:extLst>
          </p:cNvPr>
          <p:cNvSpPr txBox="1">
            <a:spLocks/>
          </p:cNvSpPr>
          <p:nvPr/>
        </p:nvSpPr>
        <p:spPr>
          <a:xfrm>
            <a:off x="4600832" y="2616118"/>
            <a:ext cx="3138616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include reference images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such as cover images, figures, Scanning Electron Microscope (SEM) images, Transmission Electron Microscope (TEM) images, etc. The more, the better.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expand the pages to add more reference images. The more, the better.</a:t>
            </a:r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id="{76B5100B-D699-1AFC-FA44-BAF5C2342E3B}"/>
              </a:ext>
            </a:extLst>
          </p:cNvPr>
          <p:cNvSpPr txBox="1">
            <a:spLocks/>
          </p:cNvSpPr>
          <p:nvPr/>
        </p:nvSpPr>
        <p:spPr>
          <a:xfrm>
            <a:off x="1503406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rgbClr val="00B0F0"/>
                </a:solidFill>
              </a:rPr>
              <a:t>*Please use the exact names that can be referenced.*</a:t>
            </a:r>
          </a:p>
        </p:txBody>
      </p:sp>
    </p:spTree>
    <p:extLst>
      <p:ext uri="{BB962C8B-B14F-4D97-AF65-F5344CB8AC3E}">
        <p14:creationId xmlns:p14="http://schemas.microsoft.com/office/powerpoint/2010/main" val="208819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600" b="1" dirty="0"/>
              <a:t>2. </a:t>
            </a:r>
            <a:r>
              <a:rPr lang="en-US" altLang="ko-KR" sz="16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Elements</a:t>
            </a:r>
            <a:endParaRPr lang="ko-KR" altLang="en-US" sz="1600" b="1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/>
              <a:t>Reference</a:t>
            </a:r>
            <a:endParaRPr lang="ko-KR" altLang="en-US" sz="20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E6F5431-D7E6-E7C3-C457-7F431322D414}"/>
              </a:ext>
            </a:extLst>
          </p:cNvPr>
          <p:cNvSpPr txBox="1">
            <a:spLocks/>
          </p:cNvSpPr>
          <p:nvPr/>
        </p:nvSpPr>
        <p:spPr>
          <a:xfrm>
            <a:off x="4600832" y="2616118"/>
            <a:ext cx="3138616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include reference images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such as cover images, figures, Scanning Electron Microscope (SEM) images, Transmission Electron Microscope (TEM) images, etc. The more, the better.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expand the pages to add more reference images. The more, the better.</a:t>
            </a:r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id="{76B5100B-D699-1AFC-FA44-BAF5C2342E3B}"/>
              </a:ext>
            </a:extLst>
          </p:cNvPr>
          <p:cNvSpPr txBox="1">
            <a:spLocks/>
          </p:cNvSpPr>
          <p:nvPr/>
        </p:nvSpPr>
        <p:spPr>
          <a:xfrm>
            <a:off x="1503406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rgbClr val="00B0F0"/>
                </a:solidFill>
              </a:rPr>
              <a:t>*Please use the exact names that can be referenced.*</a:t>
            </a:r>
          </a:p>
        </p:txBody>
      </p:sp>
    </p:spTree>
    <p:extLst>
      <p:ext uri="{BB962C8B-B14F-4D97-AF65-F5344CB8AC3E}">
        <p14:creationId xmlns:p14="http://schemas.microsoft.com/office/powerpoint/2010/main" val="226676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600" b="1" dirty="0"/>
              <a:t>3. </a:t>
            </a:r>
            <a:r>
              <a:rPr lang="en-US" altLang="ko-KR" sz="16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Elements</a:t>
            </a:r>
            <a:endParaRPr lang="ko-KR" altLang="en-US" sz="1600" b="1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/>
              <a:t>Reference</a:t>
            </a:r>
            <a:endParaRPr lang="ko-KR" altLang="en-US" sz="20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E6F5431-D7E6-E7C3-C457-7F431322D414}"/>
              </a:ext>
            </a:extLst>
          </p:cNvPr>
          <p:cNvSpPr txBox="1">
            <a:spLocks/>
          </p:cNvSpPr>
          <p:nvPr/>
        </p:nvSpPr>
        <p:spPr>
          <a:xfrm>
            <a:off x="4600832" y="2616118"/>
            <a:ext cx="3138616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include reference images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such as cover images, figures, Scanning Electron Microscope (SEM) images, Transmission Electron Microscope (TEM) images, etc. The more, the better. </a:t>
            </a:r>
          </a:p>
          <a:p>
            <a:pPr>
              <a:lnSpc>
                <a:spcPct val="100000"/>
              </a:lnSpc>
            </a:pP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Please expand the pages to add more reference images. The more, the better.</a:t>
            </a:r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id="{76B5100B-D699-1AFC-FA44-BAF5C2342E3B}"/>
              </a:ext>
            </a:extLst>
          </p:cNvPr>
          <p:cNvSpPr txBox="1">
            <a:spLocks/>
          </p:cNvSpPr>
          <p:nvPr/>
        </p:nvSpPr>
        <p:spPr>
          <a:xfrm>
            <a:off x="1503406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rgbClr val="00B0F0"/>
                </a:solidFill>
              </a:rPr>
              <a:t>*Please use the exact names that can be referenced.*</a:t>
            </a:r>
          </a:p>
        </p:txBody>
      </p:sp>
    </p:spTree>
    <p:extLst>
      <p:ext uri="{BB962C8B-B14F-4D97-AF65-F5344CB8AC3E}">
        <p14:creationId xmlns:p14="http://schemas.microsoft.com/office/powerpoint/2010/main" val="331173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5B1138-6217-186A-54BE-A75C1FF66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8216" y="955587"/>
            <a:ext cx="4390768" cy="584886"/>
          </a:xfrm>
        </p:spPr>
        <p:txBody>
          <a:bodyPr>
            <a:normAutofit/>
          </a:bodyPr>
          <a:lstStyle/>
          <a:p>
            <a:r>
              <a:rPr lang="en-US" altLang="ko-KR" sz="2800" b="1" dirty="0"/>
              <a:t>Thank you!</a:t>
            </a:r>
            <a:endParaRPr lang="ko-KR" altLang="en-US" sz="2800" b="1" dirty="0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1C6A8746-CB6B-94FA-A54F-510C96F94F24}"/>
              </a:ext>
            </a:extLst>
          </p:cNvPr>
          <p:cNvSpPr txBox="1">
            <a:spLocks/>
          </p:cNvSpPr>
          <p:nvPr/>
        </p:nvSpPr>
        <p:spPr>
          <a:xfrm>
            <a:off x="4512276" y="2204227"/>
            <a:ext cx="2862649" cy="4031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Send the completed work order to the following email address:</a:t>
            </a:r>
          </a:p>
          <a:p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If writing the work order is difficult, please refer to the work order example on our website once again.</a:t>
            </a:r>
          </a:p>
          <a:p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If sketching is difficult or you need ideas, feel free to reach out at any time.</a:t>
            </a:r>
          </a:p>
          <a:p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altLang="ko-KR" sz="1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</a:rPr>
              <a:t>vista@vistagraphics.net</a:t>
            </a:r>
          </a:p>
        </p:txBody>
      </p:sp>
    </p:spTree>
    <p:extLst>
      <p:ext uri="{BB962C8B-B14F-4D97-AF65-F5344CB8AC3E}">
        <p14:creationId xmlns:p14="http://schemas.microsoft.com/office/powerpoint/2010/main" val="2835573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439</Words>
  <Application>Microsoft Office PowerPoint</Application>
  <PresentationFormat>와이드스크린</PresentationFormat>
  <Paragraphs>77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Arial Unicode MS</vt:lpstr>
      <vt:lpstr>맑은 고딕</vt:lpstr>
      <vt:lpstr>Arial</vt:lpstr>
      <vt:lpstr>Office 테마</vt:lpstr>
      <vt:lpstr>Work Form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Hyunsoo Kim</dc:creator>
  <cp:lastModifiedBy>Hyunsoo Kim</cp:lastModifiedBy>
  <cp:revision>7</cp:revision>
  <dcterms:created xsi:type="dcterms:W3CDTF">2024-08-01T07:19:34Z</dcterms:created>
  <dcterms:modified xsi:type="dcterms:W3CDTF">2024-09-24T08:08:58Z</dcterms:modified>
</cp:coreProperties>
</file>