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4" r:id="rId6"/>
    <p:sldId id="263" r:id="rId7"/>
    <p:sldId id="265" r:id="rId8"/>
    <p:sldId id="266" r:id="rId9"/>
    <p:sldId id="261" r:id="rId10"/>
    <p:sldId id="267"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94660"/>
  </p:normalViewPr>
  <p:slideViewPr>
    <p:cSldViewPr snapToGrid="0">
      <p:cViewPr varScale="1">
        <p:scale>
          <a:sx n="116" d="100"/>
          <a:sy n="116" d="100"/>
        </p:scale>
        <p:origin x="10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D6769F-11F8-397D-F855-2DB7F2D9AAD6}"/>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DEA2CD0-D205-F863-2EEA-187D6D81D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0E738C7-0EC6-887A-5994-9B7E53D3C94E}"/>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5" name="바닥글 개체 틀 4">
            <a:extLst>
              <a:ext uri="{FF2B5EF4-FFF2-40B4-BE49-F238E27FC236}">
                <a16:creationId xmlns:a16="http://schemas.microsoft.com/office/drawing/2014/main" id="{F657DA6B-2092-1932-EF74-503C0CDA0B6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31FA56C-FC1C-49B9-356B-2C671530BDCC}"/>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82674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0A0C8F-136A-0CD4-6CC2-8B6824DEE16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7089A17A-202A-0202-4178-4ECC195A216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7561340-8A45-EC8B-A74C-8926C21ADA52}"/>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5" name="바닥글 개체 틀 4">
            <a:extLst>
              <a:ext uri="{FF2B5EF4-FFF2-40B4-BE49-F238E27FC236}">
                <a16:creationId xmlns:a16="http://schemas.microsoft.com/office/drawing/2014/main" id="{7C35B0D8-E385-6699-2EA8-E7CFDB008B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62783A0-F24E-9A88-2D22-81BE13DC718D}"/>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411235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A202E93-87C0-EDF4-3967-CD1878A6B07F}"/>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F2E0BC0-D1CE-373E-8431-030A4409DC28}"/>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F79A6C4-803D-5CBF-8FB9-FFDBBE732748}"/>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5" name="바닥글 개체 틀 4">
            <a:extLst>
              <a:ext uri="{FF2B5EF4-FFF2-40B4-BE49-F238E27FC236}">
                <a16:creationId xmlns:a16="http://schemas.microsoft.com/office/drawing/2014/main" id="{AF45FF30-1A5C-6935-B670-40E68D15FF4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20D7C87-38C7-4B17-4911-4E1C4FC094E2}"/>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232785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7D83D7-48BC-3218-4B6B-F4B11A03FE6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4814F94-2EEF-D3A9-7630-1B9D7951088B}"/>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B295A31-8033-39E6-3BDF-AF24BEF4430B}"/>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5" name="바닥글 개체 틀 4">
            <a:extLst>
              <a:ext uri="{FF2B5EF4-FFF2-40B4-BE49-F238E27FC236}">
                <a16:creationId xmlns:a16="http://schemas.microsoft.com/office/drawing/2014/main" id="{B55FF06C-8A59-30BC-5919-45D7A79863A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1289959-CE5B-FB2C-814D-A0F3157A49D9}"/>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850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8F7E4F-69BB-B46C-5626-CEBD6E33E214}"/>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72489576-EECA-491B-74EE-A3DF7A524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A7561503-A309-4500-AD9A-E3F824FE130F}"/>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5" name="바닥글 개체 틀 4">
            <a:extLst>
              <a:ext uri="{FF2B5EF4-FFF2-40B4-BE49-F238E27FC236}">
                <a16:creationId xmlns:a16="http://schemas.microsoft.com/office/drawing/2014/main" id="{864BEE9D-A5F3-7DCC-CF6A-95485CA9DCA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8477E07-4B5F-FA84-92B7-CE67D9F48DE0}"/>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2236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192304-22AA-34A5-1A91-EB9073328DF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D239C33-B81A-153E-7892-D16D9BD0835C}"/>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C1AF2E0-3739-B52D-AF07-625CA2EADD0A}"/>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4149E863-FCDC-12E5-8D89-987638D5E4B5}"/>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6" name="바닥글 개체 틀 5">
            <a:extLst>
              <a:ext uri="{FF2B5EF4-FFF2-40B4-BE49-F238E27FC236}">
                <a16:creationId xmlns:a16="http://schemas.microsoft.com/office/drawing/2014/main" id="{73045CCC-6AB6-3124-44A1-442F5D1F711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DD9FF35-58FD-BF33-543E-744B1ABB9F2A}"/>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9866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CFD3D9-9FB4-8BCA-6222-37D8552A9688}"/>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CA6DD66-370F-BC15-EA10-F10EFDF94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18F3A9F3-D764-A82B-6DB6-32AF4EE8B4E5}"/>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E913A9D9-D522-B7E1-EAA7-7AB896EFE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9475A9F6-9300-A774-A468-2AD5FF54187D}"/>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4777D009-5833-7648-7FBB-E7928098B64B}"/>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8" name="바닥글 개체 틀 7">
            <a:extLst>
              <a:ext uri="{FF2B5EF4-FFF2-40B4-BE49-F238E27FC236}">
                <a16:creationId xmlns:a16="http://schemas.microsoft.com/office/drawing/2014/main" id="{E41EF578-B671-D3EB-6F86-4994A3C67A2D}"/>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ED34CC2-151C-FB4C-FE48-02F31D3B6A83}"/>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366638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47F781-ACC1-47B6-4620-E06ED66506BE}"/>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F89826CF-7839-4B77-57C0-A0E629F9F349}"/>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4" name="바닥글 개체 틀 3">
            <a:extLst>
              <a:ext uri="{FF2B5EF4-FFF2-40B4-BE49-F238E27FC236}">
                <a16:creationId xmlns:a16="http://schemas.microsoft.com/office/drawing/2014/main" id="{B9D83B5B-562A-3812-78CA-302375372FA4}"/>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85E78368-5649-5022-346E-193B307B2F13}"/>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343787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5F3D2EF-22CF-673F-2AA0-7279494826B4}"/>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3" name="바닥글 개체 틀 2">
            <a:extLst>
              <a:ext uri="{FF2B5EF4-FFF2-40B4-BE49-F238E27FC236}">
                <a16:creationId xmlns:a16="http://schemas.microsoft.com/office/drawing/2014/main" id="{B9EF1343-0139-DC17-2359-8C20C46DA219}"/>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967536CC-30E0-DB7F-287F-BA88C6605787}"/>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24025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CB7C70-5373-521C-9345-9D6C547A6EC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3A860DE-8187-E9F3-8B32-663995B0C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346B5545-DE8C-E8B2-31CC-9E3D84C6F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73C1D07-3757-230D-1084-2A97E2C584A9}"/>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6" name="바닥글 개체 틀 5">
            <a:extLst>
              <a:ext uri="{FF2B5EF4-FFF2-40B4-BE49-F238E27FC236}">
                <a16:creationId xmlns:a16="http://schemas.microsoft.com/office/drawing/2014/main" id="{E3523473-18BD-620A-4EDD-C4AAB928755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5C2A88A-20DD-5B34-32B6-0C47D112AF64}"/>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364269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FB6AC8-517F-F0C7-9750-5362B53CCED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954F60F-1EC7-A583-C571-2CBAB78D9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8AD6CA1D-7250-6BA0-4081-BFF68CC96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CE23FD69-4A3C-78F5-4A72-0979882CC22E}"/>
              </a:ext>
            </a:extLst>
          </p:cNvPr>
          <p:cNvSpPr>
            <a:spLocks noGrp="1"/>
          </p:cNvSpPr>
          <p:nvPr>
            <p:ph type="dt" sz="half" idx="10"/>
          </p:nvPr>
        </p:nvSpPr>
        <p:spPr/>
        <p:txBody>
          <a:bodyPr/>
          <a:lstStyle/>
          <a:p>
            <a:fld id="{FAE890D8-26FA-4544-8F51-08B9E35B2647}" type="datetimeFigureOut">
              <a:rPr lang="ko-KR" altLang="en-US" smtClean="0"/>
              <a:t>2024-09-24</a:t>
            </a:fld>
            <a:endParaRPr lang="ko-KR" altLang="en-US"/>
          </a:p>
        </p:txBody>
      </p:sp>
      <p:sp>
        <p:nvSpPr>
          <p:cNvPr id="6" name="바닥글 개체 틀 5">
            <a:extLst>
              <a:ext uri="{FF2B5EF4-FFF2-40B4-BE49-F238E27FC236}">
                <a16:creationId xmlns:a16="http://schemas.microsoft.com/office/drawing/2014/main" id="{AC425253-8606-C37B-17EB-AD5621BB2A5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D6E9001-86EE-EBBB-B5CD-F983677AE1C6}"/>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03051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AFB774FB-469C-3FF1-1DF7-836445D78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32102457-10C7-D465-D0CD-0AE14D51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3D07383-295D-6877-5B67-6A462065F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890D8-26FA-4544-8F51-08B9E35B2647}" type="datetimeFigureOut">
              <a:rPr lang="ko-KR" altLang="en-US" smtClean="0"/>
              <a:t>2024-09-24</a:t>
            </a:fld>
            <a:endParaRPr lang="ko-KR" altLang="en-US"/>
          </a:p>
        </p:txBody>
      </p:sp>
      <p:sp>
        <p:nvSpPr>
          <p:cNvPr id="5" name="바닥글 개체 틀 4">
            <a:extLst>
              <a:ext uri="{FF2B5EF4-FFF2-40B4-BE49-F238E27FC236}">
                <a16:creationId xmlns:a16="http://schemas.microsoft.com/office/drawing/2014/main" id="{2838161F-E13C-01EC-08EC-BA15A35D0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371FC99-A19E-4319-CFA1-32C299FE0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80306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000@000.00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5B1138-6217-186A-54BE-A75C1FF66CF5}"/>
              </a:ext>
            </a:extLst>
          </p:cNvPr>
          <p:cNvSpPr>
            <a:spLocks noGrp="1"/>
          </p:cNvSpPr>
          <p:nvPr>
            <p:ph type="ctrTitle"/>
          </p:nvPr>
        </p:nvSpPr>
        <p:spPr>
          <a:xfrm>
            <a:off x="4967416" y="0"/>
            <a:ext cx="2257168" cy="584886"/>
          </a:xfrm>
        </p:spPr>
        <p:txBody>
          <a:bodyPr>
            <a:normAutofit/>
          </a:bodyPr>
          <a:lstStyle/>
          <a:p>
            <a:r>
              <a:rPr lang="en-US" altLang="ko-KR" sz="2000" b="1" dirty="0"/>
              <a:t>Work Form</a:t>
            </a:r>
            <a:endParaRPr lang="ko-KR" altLang="en-US" sz="2000" b="1" dirty="0"/>
          </a:p>
        </p:txBody>
      </p:sp>
      <p:sp>
        <p:nvSpPr>
          <p:cNvPr id="3" name="부제목 2">
            <a:extLst>
              <a:ext uri="{FF2B5EF4-FFF2-40B4-BE49-F238E27FC236}">
                <a16:creationId xmlns:a16="http://schemas.microsoft.com/office/drawing/2014/main" id="{11E455E6-5751-B10F-E479-F7A1709F8FA5}"/>
              </a:ext>
            </a:extLst>
          </p:cNvPr>
          <p:cNvSpPr>
            <a:spLocks noGrp="1"/>
          </p:cNvSpPr>
          <p:nvPr>
            <p:ph type="subTitle" idx="1"/>
          </p:nvPr>
        </p:nvSpPr>
        <p:spPr>
          <a:xfrm>
            <a:off x="280087" y="1624954"/>
            <a:ext cx="1433384" cy="3828495"/>
          </a:xfrm>
        </p:spPr>
        <p:txBody>
          <a:bodyPr>
            <a:normAutofit/>
          </a:bodyPr>
          <a:lstStyle/>
          <a:p>
            <a:pPr algn="l"/>
            <a:r>
              <a:rPr lang="en-US" altLang="ko-KR" sz="1200" b="1" dirty="0"/>
              <a:t>Name</a:t>
            </a:r>
          </a:p>
          <a:p>
            <a:pPr algn="l"/>
            <a:r>
              <a:rPr lang="en-US" altLang="ko-KR" sz="1200" b="1" dirty="0"/>
              <a:t>Institution</a:t>
            </a:r>
            <a:r>
              <a:rPr lang="ko-KR" altLang="en-US" sz="1200" b="1" dirty="0"/>
              <a:t> </a:t>
            </a:r>
            <a:r>
              <a:rPr lang="en-US" altLang="ko-KR" sz="1200" b="1" dirty="0"/>
              <a:t>/ Title</a:t>
            </a:r>
          </a:p>
          <a:p>
            <a:pPr algn="l"/>
            <a:r>
              <a:rPr lang="en-US" altLang="ko-KR" sz="1200" b="1" dirty="0"/>
              <a:t>Mail</a:t>
            </a:r>
          </a:p>
          <a:p>
            <a:pPr algn="l"/>
            <a:endParaRPr lang="en-US" altLang="ko-KR" sz="1200" b="1" dirty="0"/>
          </a:p>
          <a:p>
            <a:pPr algn="l"/>
            <a:r>
              <a:rPr lang="en-US" altLang="ko-KR" sz="1200" b="1" dirty="0"/>
              <a:t>Category</a:t>
            </a:r>
          </a:p>
          <a:p>
            <a:pPr algn="l"/>
            <a:r>
              <a:rPr lang="en-US" altLang="ko-KR" sz="1200" b="1" dirty="0"/>
              <a:t>Due</a:t>
            </a:r>
            <a:r>
              <a:rPr lang="ko-KR" altLang="en-US" sz="1200" b="1" dirty="0"/>
              <a:t> </a:t>
            </a:r>
            <a:r>
              <a:rPr lang="en-US" altLang="ko-KR" sz="1200" b="1" dirty="0"/>
              <a:t>date</a:t>
            </a:r>
          </a:p>
          <a:p>
            <a:pPr algn="l"/>
            <a:endParaRPr lang="en-US" altLang="ko-KR" sz="1200" b="1" dirty="0"/>
          </a:p>
          <a:p>
            <a:pPr algn="l"/>
            <a:r>
              <a:rPr lang="en-US" altLang="ko-KR" sz="1200" b="1" dirty="0"/>
              <a:t>Publisher</a:t>
            </a:r>
          </a:p>
          <a:p>
            <a:pPr algn="l"/>
            <a:r>
              <a:rPr lang="en-US" altLang="ko-KR" sz="1200" b="1" dirty="0"/>
              <a:t>Journal</a:t>
            </a:r>
          </a:p>
          <a:p>
            <a:pPr algn="l"/>
            <a:r>
              <a:rPr lang="en-US" altLang="ko-KR" sz="1200" b="1" dirty="0"/>
              <a:t>Image size</a:t>
            </a:r>
          </a:p>
        </p:txBody>
      </p:sp>
      <p:sp>
        <p:nvSpPr>
          <p:cNvPr id="4" name="부제목 2">
            <a:extLst>
              <a:ext uri="{FF2B5EF4-FFF2-40B4-BE49-F238E27FC236}">
                <a16:creationId xmlns:a16="http://schemas.microsoft.com/office/drawing/2014/main" id="{F754E60F-A0CB-F8AA-78AA-91BB56015418}"/>
              </a:ext>
            </a:extLst>
          </p:cNvPr>
          <p:cNvSpPr txBox="1">
            <a:spLocks/>
          </p:cNvSpPr>
          <p:nvPr/>
        </p:nvSpPr>
        <p:spPr>
          <a:xfrm>
            <a:off x="1622855" y="1608477"/>
            <a:ext cx="4094204" cy="4413381"/>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ko-KR" sz="1200" dirty="0"/>
              <a:t>: </a:t>
            </a:r>
            <a:r>
              <a:rPr lang="en-US" altLang="ko-KR" sz="1200" b="1" dirty="0"/>
              <a:t>John Doe</a:t>
            </a:r>
          </a:p>
          <a:p>
            <a:pPr algn="l"/>
            <a:r>
              <a:rPr lang="en-US" altLang="ko-KR" sz="1200" dirty="0"/>
              <a:t>: </a:t>
            </a:r>
            <a:r>
              <a:rPr lang="en-US" altLang="ko-KR" sz="1200" b="1" dirty="0"/>
              <a:t>Science </a:t>
            </a:r>
            <a:r>
              <a:rPr lang="en-US" altLang="ko-KR" sz="1200" b="1" dirty="0" err="1"/>
              <a:t>Uninersity</a:t>
            </a:r>
            <a:r>
              <a:rPr lang="ko-KR" altLang="en-US" sz="1200" b="1" dirty="0"/>
              <a:t> </a:t>
            </a:r>
            <a:r>
              <a:rPr lang="en-US" altLang="ko-KR" sz="1200" b="1" dirty="0"/>
              <a:t>/ </a:t>
            </a:r>
            <a:r>
              <a:rPr lang="en-US" altLang="ko-KR" sz="1200" b="1" dirty="0" err="1"/>
              <a:t>Ph.D</a:t>
            </a:r>
            <a:endParaRPr lang="en-US" altLang="ko-KR" sz="1200" b="1" dirty="0"/>
          </a:p>
          <a:p>
            <a:pPr algn="l"/>
            <a:r>
              <a:rPr lang="en-US" altLang="ko-KR" sz="1200" dirty="0"/>
              <a:t>: </a:t>
            </a:r>
            <a:r>
              <a:rPr lang="en-US" altLang="ko-KR" sz="1200" b="1" dirty="0">
                <a:hlinkClick r:id="rId2">
                  <a:extLst>
                    <a:ext uri="{A12FA001-AC4F-418D-AE19-62706E023703}">
                      <ahyp:hlinkClr xmlns:ahyp="http://schemas.microsoft.com/office/drawing/2018/hyperlinkcolor" val="tx"/>
                    </a:ext>
                  </a:extLst>
                </a:hlinkClick>
              </a:rPr>
              <a:t>000@000.000</a:t>
            </a:r>
            <a:endParaRPr lang="en-US" altLang="ko-KR" sz="1200" b="1" dirty="0"/>
          </a:p>
          <a:p>
            <a:pPr algn="l"/>
            <a:endParaRPr lang="en-US" altLang="ko-KR" sz="1200" b="1" dirty="0"/>
          </a:p>
          <a:p>
            <a:pPr algn="l"/>
            <a:r>
              <a:rPr lang="en-US" altLang="ko-KR" sz="1200" dirty="0"/>
              <a:t>: </a:t>
            </a:r>
            <a:r>
              <a:rPr lang="en-US" altLang="ko-KR" sz="1200" b="1" dirty="0"/>
              <a:t>Journal Cover</a:t>
            </a:r>
          </a:p>
          <a:p>
            <a:pPr algn="l"/>
            <a:r>
              <a:rPr lang="en-US" altLang="ko-KR" sz="1200" dirty="0"/>
              <a:t>: </a:t>
            </a:r>
            <a:r>
              <a:rPr lang="en-US" altLang="ko-KR" sz="1200" b="1" dirty="0"/>
              <a:t>20XX / XX / XX</a:t>
            </a:r>
          </a:p>
          <a:p>
            <a:pPr algn="l"/>
            <a:endParaRPr lang="en-US" altLang="ko-KR" sz="1200" b="1" dirty="0"/>
          </a:p>
          <a:p>
            <a:pPr algn="l"/>
            <a:r>
              <a:rPr lang="en-US" altLang="ko-KR" sz="1200" dirty="0"/>
              <a:t>: </a:t>
            </a:r>
            <a:r>
              <a:rPr lang="en-US" altLang="ko-KR" sz="1200" b="1" dirty="0"/>
              <a:t>Royal Society Of Chemistry</a:t>
            </a:r>
          </a:p>
          <a:p>
            <a:pPr algn="l"/>
            <a:r>
              <a:rPr lang="en-US" altLang="ko-KR" sz="1200" dirty="0"/>
              <a:t>: </a:t>
            </a:r>
            <a:r>
              <a:rPr lang="en-US" altLang="ko-KR" sz="1200" b="1" dirty="0">
                <a:latin typeface="Arial Unicode MS" pitchFamily="50" charset="-127"/>
                <a:ea typeface="Arial Unicode MS" pitchFamily="50" charset="-127"/>
                <a:cs typeface="Arial Unicode MS" pitchFamily="50" charset="-127"/>
              </a:rPr>
              <a:t>Journal of Material Chemistry B</a:t>
            </a:r>
            <a:endParaRPr lang="en-US" altLang="ko-KR" sz="1200" b="1" dirty="0"/>
          </a:p>
          <a:p>
            <a:pPr algn="l"/>
            <a:r>
              <a:rPr lang="en-US" altLang="ko-KR" sz="1200" dirty="0"/>
              <a:t>: </a:t>
            </a:r>
            <a:r>
              <a:rPr lang="en-US" altLang="ko-KR" sz="1200" b="1" dirty="0">
                <a:latin typeface="Arial Unicode MS" pitchFamily="50" charset="-127"/>
                <a:ea typeface="Arial Unicode MS" pitchFamily="50" charset="-127"/>
                <a:cs typeface="Arial Unicode MS" pitchFamily="50" charset="-127"/>
              </a:rPr>
              <a:t>215mm wide x 159mm high </a:t>
            </a:r>
          </a:p>
          <a:p>
            <a:pPr algn="l"/>
            <a:r>
              <a:rPr lang="en-US" altLang="ko-KR" sz="1200" b="1" dirty="0">
                <a:latin typeface="Arial Unicode MS" pitchFamily="50" charset="-127"/>
                <a:ea typeface="Arial Unicode MS" pitchFamily="50" charset="-127"/>
                <a:cs typeface="Arial Unicode MS" pitchFamily="50" charset="-127"/>
              </a:rPr>
              <a:t>  (2539 pixels wide x 1878 pixels high)</a:t>
            </a:r>
          </a:p>
          <a:p>
            <a:pPr algn="l"/>
            <a:endParaRPr lang="en-US" altLang="ko-KR" sz="1200" b="1" dirty="0"/>
          </a:p>
        </p:txBody>
      </p:sp>
    </p:spTree>
    <p:extLst>
      <p:ext uri="{BB962C8B-B14F-4D97-AF65-F5344CB8AC3E}">
        <p14:creationId xmlns:p14="http://schemas.microsoft.com/office/powerpoint/2010/main" val="299355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34A678-AF65-67C4-5361-17FE622EB16F}"/>
              </a:ext>
            </a:extLst>
          </p:cNvPr>
          <p:cNvSpPr txBox="1"/>
          <p:nvPr/>
        </p:nvSpPr>
        <p:spPr>
          <a:xfrm>
            <a:off x="1318055" y="5999115"/>
            <a:ext cx="4571363" cy="461665"/>
          </a:xfrm>
          <a:prstGeom prst="rect">
            <a:avLst/>
          </a:prstGeom>
          <a:noFill/>
        </p:spPr>
        <p:txBody>
          <a:bodyPr wrap="square" rtlCol="0">
            <a:spAutoFit/>
          </a:bodyPr>
          <a:lstStyle/>
          <a:p>
            <a:pPr lvl="0" latinLnBrk="0">
              <a:defRPr/>
            </a:pPr>
            <a:r>
              <a:rPr lang="en-US" altLang="ko-KR" sz="1200" b="1" kern="0" dirty="0">
                <a:solidFill>
                  <a:prstClr val="black"/>
                </a:solidFill>
                <a:latin typeface="Arial Unicode MS" pitchFamily="50" charset="-127"/>
                <a:ea typeface="Arial Unicode MS" pitchFamily="50" charset="-127"/>
                <a:cs typeface="Arial Unicode MS" pitchFamily="50" charset="-127"/>
              </a:rPr>
              <a:t>It was selected as the cover </a:t>
            </a:r>
          </a:p>
          <a:p>
            <a:pPr lvl="0" latinLnBrk="0">
              <a:defRPr/>
            </a:pPr>
            <a:r>
              <a:rPr lang="en-US" altLang="ko-KR" sz="1200" b="1" kern="0" dirty="0">
                <a:solidFill>
                  <a:prstClr val="black"/>
                </a:solidFill>
                <a:latin typeface="Arial Unicode MS" pitchFamily="50" charset="-127"/>
                <a:ea typeface="Arial Unicode MS" pitchFamily="50" charset="-127"/>
                <a:cs typeface="Arial Unicode MS" pitchFamily="50" charset="-127"/>
              </a:rPr>
              <a:t>for the September 2024 issue of the journal.</a:t>
            </a:r>
          </a:p>
        </p:txBody>
      </p:sp>
      <p:pic>
        <p:nvPicPr>
          <p:cNvPr id="3" name="그림 2">
            <a:extLst>
              <a:ext uri="{FF2B5EF4-FFF2-40B4-BE49-F238E27FC236}">
                <a16:creationId xmlns:a16="http://schemas.microsoft.com/office/drawing/2014/main" id="{F7F9288F-B94E-3B6F-5D85-6CB2A9845427}"/>
              </a:ext>
            </a:extLst>
          </p:cNvPr>
          <p:cNvPicPr>
            <a:picLocks noChangeAspect="1"/>
          </p:cNvPicPr>
          <p:nvPr/>
        </p:nvPicPr>
        <p:blipFill>
          <a:blip r:embed="rId2"/>
          <a:stretch>
            <a:fillRect/>
          </a:stretch>
        </p:blipFill>
        <p:spPr>
          <a:xfrm>
            <a:off x="2525380" y="489552"/>
            <a:ext cx="6869320" cy="5318721"/>
          </a:xfrm>
          <a:prstGeom prst="rect">
            <a:avLst/>
          </a:prstGeom>
          <a:ln>
            <a:solidFill>
              <a:schemeClr val="tx1"/>
            </a:solidFill>
          </a:ln>
        </p:spPr>
      </p:pic>
      <p:sp>
        <p:nvSpPr>
          <p:cNvPr id="4" name="TextBox 3">
            <a:extLst>
              <a:ext uri="{FF2B5EF4-FFF2-40B4-BE49-F238E27FC236}">
                <a16:creationId xmlns:a16="http://schemas.microsoft.com/office/drawing/2014/main" id="{69C2D4F7-EDEF-4435-733B-4ED766ABCB30}"/>
              </a:ext>
            </a:extLst>
          </p:cNvPr>
          <p:cNvSpPr txBox="1"/>
          <p:nvPr/>
        </p:nvSpPr>
        <p:spPr>
          <a:xfrm>
            <a:off x="5246865" y="6091449"/>
            <a:ext cx="6162540" cy="276999"/>
          </a:xfrm>
          <a:prstGeom prst="rect">
            <a:avLst/>
          </a:prstGeom>
          <a:noFill/>
        </p:spPr>
        <p:txBody>
          <a:bodyPr wrap="square" rtlCol="0">
            <a:spAutoFit/>
          </a:bodyPr>
          <a:lstStyle/>
          <a:p>
            <a:pPr lvl="0" latinLnBrk="0">
              <a:defRPr/>
            </a:pPr>
            <a:r>
              <a:rPr lang="en-US" altLang="ko-KR" sz="1200" b="1" kern="0" dirty="0">
                <a:solidFill>
                  <a:prstClr val="black"/>
                </a:solidFill>
                <a:latin typeface="Arial Unicode MS" pitchFamily="50" charset="-127"/>
                <a:ea typeface="Arial Unicode MS" pitchFamily="50" charset="-127"/>
                <a:cs typeface="Arial Unicode MS" pitchFamily="50" charset="-127"/>
              </a:rPr>
              <a:t>https://pubs.rsc.org/en/content/articlelanding/2024/tb/d4tb90142h</a:t>
            </a:r>
          </a:p>
        </p:txBody>
      </p:sp>
    </p:spTree>
    <p:extLst>
      <p:ext uri="{BB962C8B-B14F-4D97-AF65-F5344CB8AC3E}">
        <p14:creationId xmlns:p14="http://schemas.microsoft.com/office/powerpoint/2010/main" val="25066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0B7249B5-48C2-5890-8B3F-5F0A9E4F5EB8}"/>
              </a:ext>
            </a:extLst>
          </p:cNvPr>
          <p:cNvSpPr/>
          <p:nvPr/>
        </p:nvSpPr>
        <p:spPr>
          <a:xfrm>
            <a:off x="205946" y="650789"/>
            <a:ext cx="5791199" cy="6013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64D53247-58F4-183E-D190-430EF0E2F8F1}"/>
              </a:ext>
            </a:extLst>
          </p:cNvPr>
          <p:cNvSpPr/>
          <p:nvPr/>
        </p:nvSpPr>
        <p:spPr>
          <a:xfrm>
            <a:off x="6194855" y="650788"/>
            <a:ext cx="5791199" cy="60136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부제목 2">
            <a:extLst>
              <a:ext uri="{FF2B5EF4-FFF2-40B4-BE49-F238E27FC236}">
                <a16:creationId xmlns:a16="http://schemas.microsoft.com/office/drawing/2014/main" id="{BCF23784-037F-07F0-1144-AA6C3A0A9185}"/>
              </a:ext>
            </a:extLst>
          </p:cNvPr>
          <p:cNvSpPr txBox="1">
            <a:spLocks/>
          </p:cNvSpPr>
          <p:nvPr/>
        </p:nvSpPr>
        <p:spPr>
          <a:xfrm>
            <a:off x="6509950" y="992699"/>
            <a:ext cx="4880921" cy="2912035"/>
          </a:xfrm>
          <a:prstGeom prst="rect">
            <a:avLst/>
          </a:prstGeom>
        </p:spPr>
        <p:txBody>
          <a:bodyPr vert="horz" lIns="91440" tIns="45720" rIns="91440" bIns="45720" rtlCol="0">
            <a:normAutofit fontScale="85000" lnSpcReduction="20000"/>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60000"/>
              </a:lnSpc>
            </a:pPr>
            <a:r>
              <a:rPr lang="en-US" altLang="ko-KR" sz="1400" dirty="0"/>
              <a:t>This study developed an in-bath bioprinting method to print a human coronary artery-like vessel with an endothelial monolayer (inner layer of artery). This vessel is compatible with cardiovascular stents and it can be used as an in vitro testing model to advance the stent discovery.</a:t>
            </a:r>
          </a:p>
          <a:p>
            <a:pPr algn="l"/>
            <a:endParaRPr lang="en-US" altLang="ko-KR" sz="1400" dirty="0">
              <a:latin typeface="Arial Unicode MS" pitchFamily="50" charset="-127"/>
              <a:ea typeface="Arial Unicode MS" pitchFamily="50" charset="-127"/>
              <a:cs typeface="Arial Unicode MS" pitchFamily="50" charset="-127"/>
            </a:endParaRPr>
          </a:p>
          <a:p>
            <a:pPr algn="l"/>
            <a:r>
              <a:rPr lang="en-US" altLang="ko-KR" sz="1400" dirty="0">
                <a:latin typeface="Arial Unicode MS" pitchFamily="50" charset="-127"/>
                <a:ea typeface="Arial Unicode MS" pitchFamily="50" charset="-127"/>
                <a:cs typeface="Arial Unicode MS" pitchFamily="50" charset="-127"/>
              </a:rPr>
              <a:t>The cover image requested includes the following concepts:</a:t>
            </a:r>
          </a:p>
          <a:p>
            <a:pPr algn="l"/>
            <a:endParaRPr lang="en-US" altLang="ko-KR" sz="1400" b="1" dirty="0">
              <a:latin typeface="Arial Unicode MS" pitchFamily="50" charset="-127"/>
              <a:ea typeface="Arial Unicode MS" pitchFamily="50" charset="-127"/>
              <a:cs typeface="Arial Unicode MS" pitchFamily="50" charset="-127"/>
            </a:endParaRPr>
          </a:p>
          <a:p>
            <a:pPr algn="l"/>
            <a:r>
              <a:rPr lang="en-US" altLang="ko-KR" sz="1400" b="1" dirty="0">
                <a:latin typeface="Arial Unicode MS" pitchFamily="50" charset="-127"/>
                <a:ea typeface="Arial Unicode MS" pitchFamily="50" charset="-127"/>
                <a:cs typeface="Arial Unicode MS" pitchFamily="50" charset="-127"/>
              </a:rPr>
              <a:t>Support bath assisted coaxial bioprinting</a:t>
            </a:r>
          </a:p>
          <a:p>
            <a:pPr algn="l"/>
            <a:r>
              <a:rPr lang="en-US" altLang="ko-KR" sz="1400" b="1" dirty="0">
                <a:latin typeface="Arial Unicode MS" pitchFamily="50" charset="-127"/>
                <a:ea typeface="Arial Unicode MS" pitchFamily="50" charset="-127"/>
                <a:cs typeface="Arial Unicode MS" pitchFamily="50" charset="-127"/>
              </a:rPr>
              <a:t>Endothelium monolayer</a:t>
            </a:r>
          </a:p>
          <a:p>
            <a:pPr algn="l"/>
            <a:r>
              <a:rPr lang="en-US" altLang="ko-KR" sz="1400" b="1" dirty="0">
                <a:latin typeface="Arial Unicode MS" pitchFamily="50" charset="-127"/>
                <a:ea typeface="Arial Unicode MS" pitchFamily="50" charset="-127"/>
                <a:cs typeface="Arial Unicode MS" pitchFamily="50" charset="-127"/>
              </a:rPr>
              <a:t>Cardiovascular Stent</a:t>
            </a:r>
          </a:p>
        </p:txBody>
      </p:sp>
      <p:sp>
        <p:nvSpPr>
          <p:cNvPr id="3" name="제목 1">
            <a:extLst>
              <a:ext uri="{FF2B5EF4-FFF2-40B4-BE49-F238E27FC236}">
                <a16:creationId xmlns:a16="http://schemas.microsoft.com/office/drawing/2014/main" id="{AEA8A6A8-A5BA-DE03-4C4D-032EBD0A9370}"/>
              </a:ext>
            </a:extLst>
          </p:cNvPr>
          <p:cNvSpPr txBox="1">
            <a:spLocks/>
          </p:cNvSpPr>
          <p:nvPr/>
        </p:nvSpPr>
        <p:spPr>
          <a:xfrm>
            <a:off x="4250724" y="0"/>
            <a:ext cx="3690552"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SKETCH &amp; SUMMARY</a:t>
            </a:r>
            <a:endParaRPr lang="ko-KR" altLang="en-US" sz="2000" b="1" dirty="0"/>
          </a:p>
        </p:txBody>
      </p:sp>
      <p:pic>
        <p:nvPicPr>
          <p:cNvPr id="6" name="Picture 9" descr="A drawing of a pipe&#10;&#10;Description automatically generated">
            <a:extLst>
              <a:ext uri="{FF2B5EF4-FFF2-40B4-BE49-F238E27FC236}">
                <a16:creationId xmlns:a16="http://schemas.microsoft.com/office/drawing/2014/main" id="{AB8B2EE4-CA3F-B693-237F-C74087884E12}"/>
              </a:ext>
            </a:extLst>
          </p:cNvPr>
          <p:cNvPicPr>
            <a:picLocks noChangeAspect="1"/>
          </p:cNvPicPr>
          <p:nvPr/>
        </p:nvPicPr>
        <p:blipFill rotWithShape="1">
          <a:blip r:embed="rId2">
            <a:extLst>
              <a:ext uri="{28A0092B-C50C-407E-A947-70E740481C1C}">
                <a14:useLocalDpi xmlns:a14="http://schemas.microsoft.com/office/drawing/2010/main" val="0"/>
              </a:ext>
            </a:extLst>
          </a:blip>
          <a:srcRect r="3665"/>
          <a:stretch/>
        </p:blipFill>
        <p:spPr>
          <a:xfrm>
            <a:off x="992814" y="792657"/>
            <a:ext cx="4345305" cy="5729881"/>
          </a:xfrm>
          <a:prstGeom prst="rect">
            <a:avLst/>
          </a:prstGeom>
        </p:spPr>
      </p:pic>
      <p:sp>
        <p:nvSpPr>
          <p:cNvPr id="7" name="TextBox 6">
            <a:extLst>
              <a:ext uri="{FF2B5EF4-FFF2-40B4-BE49-F238E27FC236}">
                <a16:creationId xmlns:a16="http://schemas.microsoft.com/office/drawing/2014/main" id="{1127F12E-696F-DA41-5DAB-374824E3D388}"/>
              </a:ext>
            </a:extLst>
          </p:cNvPr>
          <p:cNvSpPr txBox="1"/>
          <p:nvPr/>
        </p:nvSpPr>
        <p:spPr>
          <a:xfrm>
            <a:off x="1785268" y="1645458"/>
            <a:ext cx="249388" cy="369332"/>
          </a:xfrm>
          <a:prstGeom prst="rect">
            <a:avLst/>
          </a:prstGeom>
          <a:noFill/>
        </p:spPr>
        <p:txBody>
          <a:bodyPr wrap="square" rtlCol="0">
            <a:spAutoFit/>
          </a:bodyPr>
          <a:lstStyle/>
          <a:p>
            <a:r>
              <a:rPr lang="en-US" altLang="ko-KR" b="1" dirty="0">
                <a:solidFill>
                  <a:srgbClr val="FF0000"/>
                </a:solidFill>
              </a:rPr>
              <a:t>1</a:t>
            </a:r>
            <a:endParaRPr lang="ko-KR" altLang="en-US" b="1" dirty="0">
              <a:solidFill>
                <a:srgbClr val="FF0000"/>
              </a:solidFill>
            </a:endParaRPr>
          </a:p>
        </p:txBody>
      </p:sp>
      <p:sp>
        <p:nvSpPr>
          <p:cNvPr id="9" name="TextBox 8">
            <a:extLst>
              <a:ext uri="{FF2B5EF4-FFF2-40B4-BE49-F238E27FC236}">
                <a16:creationId xmlns:a16="http://schemas.microsoft.com/office/drawing/2014/main" id="{7F184D16-9B1F-7473-7F5D-C5B7B0EC6481}"/>
              </a:ext>
            </a:extLst>
          </p:cNvPr>
          <p:cNvSpPr txBox="1"/>
          <p:nvPr/>
        </p:nvSpPr>
        <p:spPr>
          <a:xfrm>
            <a:off x="4064230" y="4575788"/>
            <a:ext cx="249388" cy="369332"/>
          </a:xfrm>
          <a:prstGeom prst="rect">
            <a:avLst/>
          </a:prstGeom>
          <a:noFill/>
        </p:spPr>
        <p:txBody>
          <a:bodyPr wrap="square" rtlCol="0">
            <a:spAutoFit/>
          </a:bodyPr>
          <a:lstStyle/>
          <a:p>
            <a:r>
              <a:rPr lang="en-US" altLang="ko-KR" b="1" dirty="0">
                <a:solidFill>
                  <a:srgbClr val="FF0000"/>
                </a:solidFill>
              </a:rPr>
              <a:t>2</a:t>
            </a:r>
            <a:endParaRPr lang="ko-KR" altLang="en-US" b="1" dirty="0">
              <a:solidFill>
                <a:srgbClr val="FF0000"/>
              </a:solidFill>
            </a:endParaRPr>
          </a:p>
        </p:txBody>
      </p:sp>
      <p:sp>
        <p:nvSpPr>
          <p:cNvPr id="13" name="TextBox 12">
            <a:extLst>
              <a:ext uri="{FF2B5EF4-FFF2-40B4-BE49-F238E27FC236}">
                <a16:creationId xmlns:a16="http://schemas.microsoft.com/office/drawing/2014/main" id="{84E291A7-1198-50DC-C3F7-D9C35BB77D3B}"/>
              </a:ext>
            </a:extLst>
          </p:cNvPr>
          <p:cNvSpPr txBox="1"/>
          <p:nvPr/>
        </p:nvSpPr>
        <p:spPr>
          <a:xfrm>
            <a:off x="2485571" y="5620098"/>
            <a:ext cx="249388" cy="369332"/>
          </a:xfrm>
          <a:prstGeom prst="rect">
            <a:avLst/>
          </a:prstGeom>
          <a:noFill/>
        </p:spPr>
        <p:txBody>
          <a:bodyPr wrap="square" rtlCol="0">
            <a:spAutoFit/>
          </a:bodyPr>
          <a:lstStyle/>
          <a:p>
            <a:r>
              <a:rPr lang="en-US" altLang="ko-KR" b="1" dirty="0">
                <a:solidFill>
                  <a:srgbClr val="FF0000"/>
                </a:solidFill>
              </a:rPr>
              <a:t>3</a:t>
            </a:r>
            <a:endParaRPr lang="ko-KR" altLang="en-US" b="1" dirty="0">
              <a:solidFill>
                <a:srgbClr val="FF0000"/>
              </a:solidFill>
            </a:endParaRPr>
          </a:p>
        </p:txBody>
      </p:sp>
      <p:sp>
        <p:nvSpPr>
          <p:cNvPr id="17" name="부제목 2">
            <a:extLst>
              <a:ext uri="{FF2B5EF4-FFF2-40B4-BE49-F238E27FC236}">
                <a16:creationId xmlns:a16="http://schemas.microsoft.com/office/drawing/2014/main" id="{DF64523B-3B3F-B037-515F-E7DDBD1994AB}"/>
              </a:ext>
            </a:extLst>
          </p:cNvPr>
          <p:cNvSpPr txBox="1">
            <a:spLocks/>
          </p:cNvSpPr>
          <p:nvPr/>
        </p:nvSpPr>
        <p:spPr>
          <a:xfrm>
            <a:off x="6509950" y="5171379"/>
            <a:ext cx="4123036" cy="1439524"/>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ko-KR" sz="1800" b="1" dirty="0">
                <a:latin typeface="Arial Unicode MS" pitchFamily="50" charset="-127"/>
                <a:ea typeface="Arial Unicode MS" pitchFamily="50" charset="-127"/>
                <a:cs typeface="Arial Unicode MS" pitchFamily="50" charset="-127"/>
              </a:rPr>
              <a:t>1 = Coaxial Nozzle</a:t>
            </a:r>
          </a:p>
          <a:p>
            <a:pPr algn="l"/>
            <a:r>
              <a:rPr lang="en-US" altLang="ko-KR" sz="1800" b="1" dirty="0">
                <a:latin typeface="Arial Unicode MS" pitchFamily="50" charset="-127"/>
                <a:ea typeface="Arial Unicode MS" pitchFamily="50" charset="-127"/>
                <a:cs typeface="Arial Unicode MS" pitchFamily="50" charset="-127"/>
              </a:rPr>
              <a:t>2 = Endothelium</a:t>
            </a:r>
          </a:p>
          <a:p>
            <a:pPr algn="l"/>
            <a:r>
              <a:rPr lang="en-US" altLang="ko-KR" sz="1800" b="1" dirty="0">
                <a:latin typeface="Arial Unicode MS" pitchFamily="50" charset="-127"/>
                <a:ea typeface="Arial Unicode MS" pitchFamily="50" charset="-127"/>
                <a:cs typeface="Arial Unicode MS" pitchFamily="50" charset="-127"/>
              </a:rPr>
              <a:t>3 = Cardiovascular stent</a:t>
            </a:r>
          </a:p>
          <a:p>
            <a:pPr algn="l"/>
            <a:endParaRPr lang="en-US" altLang="ko-KR" sz="1800" b="1" dirty="0">
              <a:latin typeface="Arial Unicode MS" pitchFamily="50" charset="-127"/>
              <a:ea typeface="Arial Unicode MS" pitchFamily="50" charset="-127"/>
              <a:cs typeface="Arial Unicode MS" pitchFamily="50" charset="-127"/>
            </a:endParaRPr>
          </a:p>
          <a:p>
            <a:pPr algn="l"/>
            <a:endParaRPr lang="en-US" altLang="ko-KR" sz="1800" b="1" dirty="0">
              <a:latin typeface="Arial Unicode MS" pitchFamily="50" charset="-127"/>
              <a:ea typeface="Arial Unicode MS" pitchFamily="50" charset="-127"/>
              <a:cs typeface="Arial Unicode MS" pitchFamily="50" charset="-127"/>
            </a:endParaRPr>
          </a:p>
        </p:txBody>
      </p:sp>
      <p:sp>
        <p:nvSpPr>
          <p:cNvPr id="18" name="제목 1">
            <a:extLst>
              <a:ext uri="{FF2B5EF4-FFF2-40B4-BE49-F238E27FC236}">
                <a16:creationId xmlns:a16="http://schemas.microsoft.com/office/drawing/2014/main" id="{96F67F60-DE48-FE95-0A9E-D1056E072507}"/>
              </a:ext>
            </a:extLst>
          </p:cNvPr>
          <p:cNvSpPr>
            <a:spLocks noGrp="1"/>
          </p:cNvSpPr>
          <p:nvPr>
            <p:ph type="ctrTitle"/>
          </p:nvPr>
        </p:nvSpPr>
        <p:spPr>
          <a:xfrm>
            <a:off x="6509950" y="4509604"/>
            <a:ext cx="1899585" cy="584886"/>
          </a:xfrm>
        </p:spPr>
        <p:txBody>
          <a:bodyPr>
            <a:normAutofit/>
          </a:bodyPr>
          <a:lstStyle/>
          <a:p>
            <a:pPr algn="l"/>
            <a:r>
              <a:rPr lang="en-US" altLang="ko-KR" sz="1800" b="1" dirty="0"/>
              <a:t>priority is</a:t>
            </a:r>
            <a:endParaRPr lang="ko-KR" altLang="en-US" sz="1800" b="1" dirty="0"/>
          </a:p>
        </p:txBody>
      </p:sp>
    </p:spTree>
    <p:extLst>
      <p:ext uri="{BB962C8B-B14F-4D97-AF65-F5344CB8AC3E}">
        <p14:creationId xmlns:p14="http://schemas.microsoft.com/office/powerpoint/2010/main" val="172638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3EAEEEF-80A5-82AE-C375-2571E3CF4C03}"/>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Detail</a:t>
            </a:r>
            <a:endParaRPr lang="ko-KR" altLang="en-US" sz="2000" b="1" dirty="0"/>
          </a:p>
        </p:txBody>
      </p:sp>
      <p:sp>
        <p:nvSpPr>
          <p:cNvPr id="7" name="직사각형 6">
            <a:extLst>
              <a:ext uri="{FF2B5EF4-FFF2-40B4-BE49-F238E27FC236}">
                <a16:creationId xmlns:a16="http://schemas.microsoft.com/office/drawing/2014/main" id="{7920CBD2-4C5C-68FF-C68A-58B5090FC36E}"/>
              </a:ext>
            </a:extLst>
          </p:cNvPr>
          <p:cNvSpPr/>
          <p:nvPr/>
        </p:nvSpPr>
        <p:spPr>
          <a:xfrm>
            <a:off x="205946" y="650789"/>
            <a:ext cx="5791199" cy="6013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55C0E01A-CD81-191C-0D20-C507EB65C362}"/>
              </a:ext>
            </a:extLst>
          </p:cNvPr>
          <p:cNvSpPr/>
          <p:nvPr/>
        </p:nvSpPr>
        <p:spPr>
          <a:xfrm>
            <a:off x="6194855" y="650788"/>
            <a:ext cx="5791199" cy="60136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부제목 2">
            <a:extLst>
              <a:ext uri="{FF2B5EF4-FFF2-40B4-BE49-F238E27FC236}">
                <a16:creationId xmlns:a16="http://schemas.microsoft.com/office/drawing/2014/main" id="{47B6107B-8F1A-AFC1-AAAD-97E4409A1A28}"/>
              </a:ext>
            </a:extLst>
          </p:cNvPr>
          <p:cNvSpPr txBox="1">
            <a:spLocks/>
          </p:cNvSpPr>
          <p:nvPr/>
        </p:nvSpPr>
        <p:spPr>
          <a:xfrm>
            <a:off x="6437872" y="916497"/>
            <a:ext cx="4123036" cy="3383653"/>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ko-KR" sz="1800" b="1" dirty="0">
                <a:latin typeface="Arial Unicode MS" pitchFamily="50" charset="-127"/>
                <a:ea typeface="Arial Unicode MS" pitchFamily="50" charset="-127"/>
                <a:cs typeface="Arial Unicode MS" pitchFamily="50" charset="-127"/>
              </a:rPr>
              <a:t>1 = Coaxial Nozzle</a:t>
            </a:r>
          </a:p>
          <a:p>
            <a:pPr algn="l"/>
            <a:r>
              <a:rPr lang="en-US" altLang="ko-KR" sz="1800" b="1" dirty="0">
                <a:latin typeface="Arial Unicode MS" pitchFamily="50" charset="-127"/>
                <a:ea typeface="Arial Unicode MS" pitchFamily="50" charset="-127"/>
                <a:cs typeface="Arial Unicode MS" pitchFamily="50" charset="-127"/>
              </a:rPr>
              <a:t>2 = Support Bath</a:t>
            </a:r>
          </a:p>
          <a:p>
            <a:pPr algn="l"/>
            <a:r>
              <a:rPr lang="en-US" altLang="ko-KR" sz="1800" b="1" dirty="0">
                <a:latin typeface="Arial Unicode MS" pitchFamily="50" charset="-127"/>
                <a:ea typeface="Arial Unicode MS" pitchFamily="50" charset="-127"/>
                <a:cs typeface="Arial Unicode MS" pitchFamily="50" charset="-127"/>
              </a:rPr>
              <a:t>3 = Bath container</a:t>
            </a:r>
          </a:p>
          <a:p>
            <a:pPr algn="l"/>
            <a:r>
              <a:rPr lang="en-US" altLang="ko-KR" sz="1800" b="1" dirty="0">
                <a:latin typeface="Arial Unicode MS" pitchFamily="50" charset="-127"/>
                <a:ea typeface="Arial Unicode MS" pitchFamily="50" charset="-127"/>
                <a:cs typeface="Arial Unicode MS" pitchFamily="50" charset="-127"/>
              </a:rPr>
              <a:t>4 = Endothelium</a:t>
            </a:r>
          </a:p>
          <a:p>
            <a:pPr algn="l"/>
            <a:r>
              <a:rPr lang="en-US" altLang="ko-KR" sz="1800" b="1" dirty="0">
                <a:latin typeface="Arial Unicode MS" pitchFamily="50" charset="-127"/>
                <a:ea typeface="Arial Unicode MS" pitchFamily="50" charset="-127"/>
                <a:cs typeface="Arial Unicode MS" pitchFamily="50" charset="-127"/>
              </a:rPr>
              <a:t>5 = Cardiovascular stent</a:t>
            </a:r>
          </a:p>
          <a:p>
            <a:pPr algn="l"/>
            <a:endParaRPr lang="en-US" altLang="ko-KR" sz="1800" b="1" dirty="0">
              <a:latin typeface="Arial Unicode MS" pitchFamily="50" charset="-127"/>
              <a:ea typeface="Arial Unicode MS" pitchFamily="50" charset="-127"/>
              <a:cs typeface="Arial Unicode MS" pitchFamily="50" charset="-127"/>
            </a:endParaRPr>
          </a:p>
        </p:txBody>
      </p:sp>
      <p:pic>
        <p:nvPicPr>
          <p:cNvPr id="11" name="Picture 9" descr="A drawing of a pipe&#10;&#10;Description automatically generated">
            <a:extLst>
              <a:ext uri="{FF2B5EF4-FFF2-40B4-BE49-F238E27FC236}">
                <a16:creationId xmlns:a16="http://schemas.microsoft.com/office/drawing/2014/main" id="{C055FAA8-4DE8-260A-A49D-6B1BA4B09F9C}"/>
              </a:ext>
            </a:extLst>
          </p:cNvPr>
          <p:cNvPicPr>
            <a:picLocks noChangeAspect="1"/>
          </p:cNvPicPr>
          <p:nvPr/>
        </p:nvPicPr>
        <p:blipFill rotWithShape="1">
          <a:blip r:embed="rId2">
            <a:extLst>
              <a:ext uri="{28A0092B-C50C-407E-A947-70E740481C1C}">
                <a14:useLocalDpi xmlns:a14="http://schemas.microsoft.com/office/drawing/2010/main" val="0"/>
              </a:ext>
            </a:extLst>
          </a:blip>
          <a:srcRect r="3665"/>
          <a:stretch/>
        </p:blipFill>
        <p:spPr>
          <a:xfrm>
            <a:off x="992814" y="792657"/>
            <a:ext cx="4345305" cy="5729881"/>
          </a:xfrm>
          <a:prstGeom prst="rect">
            <a:avLst/>
          </a:prstGeom>
        </p:spPr>
      </p:pic>
      <p:sp>
        <p:nvSpPr>
          <p:cNvPr id="13" name="TextBox 12">
            <a:extLst>
              <a:ext uri="{FF2B5EF4-FFF2-40B4-BE49-F238E27FC236}">
                <a16:creationId xmlns:a16="http://schemas.microsoft.com/office/drawing/2014/main" id="{73CEE83F-0DB6-7D66-06C4-01280477EC49}"/>
              </a:ext>
            </a:extLst>
          </p:cNvPr>
          <p:cNvSpPr txBox="1"/>
          <p:nvPr/>
        </p:nvSpPr>
        <p:spPr>
          <a:xfrm>
            <a:off x="1801744" y="1330702"/>
            <a:ext cx="249388" cy="369332"/>
          </a:xfrm>
          <a:prstGeom prst="rect">
            <a:avLst/>
          </a:prstGeom>
          <a:noFill/>
        </p:spPr>
        <p:txBody>
          <a:bodyPr wrap="square" rtlCol="0">
            <a:spAutoFit/>
          </a:bodyPr>
          <a:lstStyle/>
          <a:p>
            <a:r>
              <a:rPr lang="en-US" altLang="ko-KR" b="1" dirty="0">
                <a:solidFill>
                  <a:srgbClr val="FF0000"/>
                </a:solidFill>
              </a:rPr>
              <a:t>1</a:t>
            </a:r>
            <a:endParaRPr lang="ko-KR" altLang="en-US" b="1" dirty="0">
              <a:solidFill>
                <a:srgbClr val="FF0000"/>
              </a:solidFill>
            </a:endParaRPr>
          </a:p>
        </p:txBody>
      </p:sp>
      <p:sp>
        <p:nvSpPr>
          <p:cNvPr id="14" name="TextBox 13">
            <a:extLst>
              <a:ext uri="{FF2B5EF4-FFF2-40B4-BE49-F238E27FC236}">
                <a16:creationId xmlns:a16="http://schemas.microsoft.com/office/drawing/2014/main" id="{945CDCF2-9D66-AEBD-EAB7-13E950CFD897}"/>
              </a:ext>
            </a:extLst>
          </p:cNvPr>
          <p:cNvSpPr txBox="1"/>
          <p:nvPr/>
        </p:nvSpPr>
        <p:spPr>
          <a:xfrm>
            <a:off x="2757421" y="2226092"/>
            <a:ext cx="249388" cy="369332"/>
          </a:xfrm>
          <a:prstGeom prst="rect">
            <a:avLst/>
          </a:prstGeom>
          <a:noFill/>
        </p:spPr>
        <p:txBody>
          <a:bodyPr wrap="square" rtlCol="0">
            <a:spAutoFit/>
          </a:bodyPr>
          <a:lstStyle/>
          <a:p>
            <a:r>
              <a:rPr lang="en-US" altLang="ko-KR" b="1" dirty="0">
                <a:solidFill>
                  <a:srgbClr val="FF0000"/>
                </a:solidFill>
              </a:rPr>
              <a:t>2</a:t>
            </a:r>
            <a:endParaRPr lang="ko-KR" altLang="en-US" b="1" dirty="0">
              <a:solidFill>
                <a:srgbClr val="FF0000"/>
              </a:solidFill>
            </a:endParaRPr>
          </a:p>
        </p:txBody>
      </p:sp>
      <p:sp>
        <p:nvSpPr>
          <p:cNvPr id="15" name="TextBox 14">
            <a:extLst>
              <a:ext uri="{FF2B5EF4-FFF2-40B4-BE49-F238E27FC236}">
                <a16:creationId xmlns:a16="http://schemas.microsoft.com/office/drawing/2014/main" id="{A3213FEF-6422-664E-A37C-6CDC0237783A}"/>
              </a:ext>
            </a:extLst>
          </p:cNvPr>
          <p:cNvSpPr txBox="1"/>
          <p:nvPr/>
        </p:nvSpPr>
        <p:spPr>
          <a:xfrm>
            <a:off x="4199294" y="2014790"/>
            <a:ext cx="249388" cy="369332"/>
          </a:xfrm>
          <a:prstGeom prst="rect">
            <a:avLst/>
          </a:prstGeom>
          <a:noFill/>
        </p:spPr>
        <p:txBody>
          <a:bodyPr wrap="square" rtlCol="0">
            <a:spAutoFit/>
          </a:bodyPr>
          <a:lstStyle/>
          <a:p>
            <a:r>
              <a:rPr lang="en-US" altLang="ko-KR" b="1" dirty="0">
                <a:solidFill>
                  <a:srgbClr val="FF0000"/>
                </a:solidFill>
              </a:rPr>
              <a:t>3</a:t>
            </a:r>
            <a:endParaRPr lang="ko-KR" altLang="en-US" b="1" dirty="0">
              <a:solidFill>
                <a:srgbClr val="FF0000"/>
              </a:solidFill>
            </a:endParaRPr>
          </a:p>
        </p:txBody>
      </p:sp>
      <p:sp>
        <p:nvSpPr>
          <p:cNvPr id="16" name="TextBox 15">
            <a:extLst>
              <a:ext uri="{FF2B5EF4-FFF2-40B4-BE49-F238E27FC236}">
                <a16:creationId xmlns:a16="http://schemas.microsoft.com/office/drawing/2014/main" id="{229946F0-570E-A1EA-6484-16144E81A00A}"/>
              </a:ext>
            </a:extLst>
          </p:cNvPr>
          <p:cNvSpPr txBox="1"/>
          <p:nvPr/>
        </p:nvSpPr>
        <p:spPr>
          <a:xfrm>
            <a:off x="4074600" y="4575788"/>
            <a:ext cx="249388" cy="369332"/>
          </a:xfrm>
          <a:prstGeom prst="rect">
            <a:avLst/>
          </a:prstGeom>
          <a:noFill/>
        </p:spPr>
        <p:txBody>
          <a:bodyPr wrap="square" rtlCol="0">
            <a:spAutoFit/>
          </a:bodyPr>
          <a:lstStyle/>
          <a:p>
            <a:r>
              <a:rPr lang="en-US" altLang="ko-KR" b="1" dirty="0">
                <a:solidFill>
                  <a:srgbClr val="FF0000"/>
                </a:solidFill>
              </a:rPr>
              <a:t>4</a:t>
            </a:r>
            <a:endParaRPr lang="ko-KR" altLang="en-US" b="1" dirty="0">
              <a:solidFill>
                <a:srgbClr val="FF0000"/>
              </a:solidFill>
            </a:endParaRPr>
          </a:p>
        </p:txBody>
      </p:sp>
      <p:sp>
        <p:nvSpPr>
          <p:cNvPr id="17" name="TextBox 16">
            <a:extLst>
              <a:ext uri="{FF2B5EF4-FFF2-40B4-BE49-F238E27FC236}">
                <a16:creationId xmlns:a16="http://schemas.microsoft.com/office/drawing/2014/main" id="{BF8E5CB2-7187-17BA-3D37-7BD014F382BF}"/>
              </a:ext>
            </a:extLst>
          </p:cNvPr>
          <p:cNvSpPr txBox="1"/>
          <p:nvPr/>
        </p:nvSpPr>
        <p:spPr>
          <a:xfrm>
            <a:off x="3165466" y="5314452"/>
            <a:ext cx="249388" cy="369332"/>
          </a:xfrm>
          <a:prstGeom prst="rect">
            <a:avLst/>
          </a:prstGeom>
          <a:noFill/>
        </p:spPr>
        <p:txBody>
          <a:bodyPr wrap="square" rtlCol="0">
            <a:spAutoFit/>
          </a:bodyPr>
          <a:lstStyle/>
          <a:p>
            <a:r>
              <a:rPr lang="en-US" altLang="ko-KR" b="1" dirty="0">
                <a:solidFill>
                  <a:srgbClr val="FF0000"/>
                </a:solidFill>
              </a:rPr>
              <a:t>5</a:t>
            </a:r>
            <a:endParaRPr lang="ko-KR" altLang="en-US" b="1" dirty="0">
              <a:solidFill>
                <a:srgbClr val="FF0000"/>
              </a:solidFill>
            </a:endParaRPr>
          </a:p>
        </p:txBody>
      </p:sp>
    </p:spTree>
    <p:extLst>
      <p:ext uri="{BB962C8B-B14F-4D97-AF65-F5344CB8AC3E}">
        <p14:creationId xmlns:p14="http://schemas.microsoft.com/office/powerpoint/2010/main" val="256490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1. </a:t>
            </a:r>
            <a:r>
              <a:rPr lang="en-US" altLang="ko-KR" sz="1600" b="1" dirty="0">
                <a:latin typeface="Arial Unicode MS" pitchFamily="50" charset="-127"/>
                <a:ea typeface="Arial Unicode MS" pitchFamily="50" charset="-127"/>
                <a:cs typeface="Arial Unicode MS" pitchFamily="50" charset="-127"/>
              </a:rPr>
              <a:t>Coaxial Nozzle</a:t>
            </a:r>
            <a:endParaRPr lang="ko-KR" altLang="en-US" sz="1600" b="1" dirty="0"/>
          </a:p>
        </p:txBody>
      </p:sp>
      <p:sp>
        <p:nvSpPr>
          <p:cNvPr id="4" name="제목 1">
            <a:extLst>
              <a:ext uri="{FF2B5EF4-FFF2-40B4-BE49-F238E27FC236}">
                <a16:creationId xmlns:a16="http://schemas.microsoft.com/office/drawing/2014/main" id="{09E1EBE1-C126-86C6-D5A5-3F186D8C5E53}"/>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Reference</a:t>
            </a:r>
            <a:endParaRPr lang="ko-KR" altLang="en-US" sz="20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D5D620A7-2ABA-DD2C-7A38-03987DFB96F5}"/>
              </a:ext>
            </a:extLst>
          </p:cNvPr>
          <p:cNvSpPr txBox="1"/>
          <p:nvPr/>
        </p:nvSpPr>
        <p:spPr>
          <a:xfrm>
            <a:off x="3465853" y="5600326"/>
            <a:ext cx="1380506" cy="307777"/>
          </a:xfrm>
          <a:prstGeom prst="rect">
            <a:avLst/>
          </a:prstGeom>
          <a:noFill/>
        </p:spPr>
        <p:txBody>
          <a:bodyPr wrap="none" rtlCol="0">
            <a:spAutoFit/>
          </a:bodyPr>
          <a:lstStyle/>
          <a:p>
            <a:pPr lvl="0" latinLnBrk="0">
              <a:defRPr/>
            </a:pPr>
            <a:r>
              <a:rPr lang="en-US" sz="1400" dirty="0">
                <a:latin typeface="Arial Unicode MS" pitchFamily="50" charset="-127"/>
                <a:ea typeface="Arial Unicode MS" pitchFamily="50" charset="-127"/>
                <a:cs typeface="Arial Unicode MS" pitchFamily="50" charset="-127"/>
              </a:rPr>
              <a:t>Coaxial Nozzle</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4" name="TextBox 13">
            <a:extLst>
              <a:ext uri="{FF2B5EF4-FFF2-40B4-BE49-F238E27FC236}">
                <a16:creationId xmlns:a16="http://schemas.microsoft.com/office/drawing/2014/main" id="{F33CD1A7-2C88-49B9-05AA-06C82BA360F8}"/>
              </a:ext>
            </a:extLst>
          </p:cNvPr>
          <p:cNvSpPr txBox="1"/>
          <p:nvPr/>
        </p:nvSpPr>
        <p:spPr>
          <a:xfrm>
            <a:off x="6821270" y="5133982"/>
            <a:ext cx="17235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kern="0" dirty="0">
                <a:solidFill>
                  <a:prstClr val="black"/>
                </a:solidFill>
                <a:latin typeface="Arial Unicode MS" pitchFamily="50" charset="-127"/>
                <a:ea typeface="Arial Unicode MS" pitchFamily="50" charset="-127"/>
                <a:cs typeface="Arial Unicode MS" pitchFamily="50" charset="-127"/>
              </a:rPr>
              <a:t>Coaxial Nozzle</a:t>
            </a:r>
            <a:endParaRPr kumimoji="0" lang="ko-KR" altLang="en-US" sz="18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5" name="TextBox 14">
            <a:extLst>
              <a:ext uri="{FF2B5EF4-FFF2-40B4-BE49-F238E27FC236}">
                <a16:creationId xmlns:a16="http://schemas.microsoft.com/office/drawing/2014/main" id="{2B0E6349-74FE-B469-5EFE-D001534D554D}"/>
              </a:ext>
            </a:extLst>
          </p:cNvPr>
          <p:cNvSpPr txBox="1"/>
          <p:nvPr/>
        </p:nvSpPr>
        <p:spPr>
          <a:xfrm>
            <a:off x="6629492" y="5484305"/>
            <a:ext cx="205537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Attached with bioprinter</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16" name="Picture 7">
            <a:extLst>
              <a:ext uri="{FF2B5EF4-FFF2-40B4-BE49-F238E27FC236}">
                <a16:creationId xmlns:a16="http://schemas.microsoft.com/office/drawing/2014/main" id="{2406E7D9-DCBB-DB10-8A24-1129D6FD0202}"/>
              </a:ext>
            </a:extLst>
          </p:cNvPr>
          <p:cNvPicPr>
            <a:picLocks noChangeAspect="1"/>
          </p:cNvPicPr>
          <p:nvPr/>
        </p:nvPicPr>
        <p:blipFill rotWithShape="1">
          <a:blip r:embed="rId2"/>
          <a:srcRect r="13031"/>
          <a:stretch/>
        </p:blipFill>
        <p:spPr>
          <a:xfrm>
            <a:off x="6030622" y="2191999"/>
            <a:ext cx="3172748" cy="2865646"/>
          </a:xfrm>
          <a:prstGeom prst="rect">
            <a:avLst/>
          </a:prstGeom>
        </p:spPr>
      </p:pic>
      <p:pic>
        <p:nvPicPr>
          <p:cNvPr id="17" name="Picture 2" descr="Allevi Releases A Coaxial Extrusion Kit for Bioprinting - 3DPrint.com | The  Voice of 3D Printing / Additive Manufacturing">
            <a:extLst>
              <a:ext uri="{FF2B5EF4-FFF2-40B4-BE49-F238E27FC236}">
                <a16:creationId xmlns:a16="http://schemas.microsoft.com/office/drawing/2014/main" id="{DAB589FE-2FE1-BB85-0BFC-E8A4C8AF21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578" b="15074"/>
          <a:stretch/>
        </p:blipFill>
        <p:spPr bwMode="auto">
          <a:xfrm rot="16200000">
            <a:off x="1764739" y="2781753"/>
            <a:ext cx="37465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D8D56FE3-865E-6A0D-4D68-5590179368B1}"/>
              </a:ext>
            </a:extLst>
          </p:cNvPr>
          <p:cNvPicPr>
            <a:picLocks noChangeAspect="1"/>
          </p:cNvPicPr>
          <p:nvPr/>
        </p:nvPicPr>
        <p:blipFill>
          <a:blip r:embed="rId4"/>
          <a:stretch>
            <a:fillRect/>
          </a:stretch>
        </p:blipFill>
        <p:spPr>
          <a:xfrm>
            <a:off x="4366653" y="1810514"/>
            <a:ext cx="1205487" cy="3616463"/>
          </a:xfrm>
          <a:prstGeom prst="rect">
            <a:avLst/>
          </a:prstGeom>
        </p:spPr>
      </p:pic>
    </p:spTree>
    <p:extLst>
      <p:ext uri="{BB962C8B-B14F-4D97-AF65-F5344CB8AC3E}">
        <p14:creationId xmlns:p14="http://schemas.microsoft.com/office/powerpoint/2010/main" val="208819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9E1EBE1-C126-86C6-D5A5-3F186D8C5E53}"/>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Reference</a:t>
            </a:r>
            <a:endParaRPr lang="ko-KR" altLang="en-US" sz="20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Picture 2">
            <a:extLst>
              <a:ext uri="{FF2B5EF4-FFF2-40B4-BE49-F238E27FC236}">
                <a16:creationId xmlns:a16="http://schemas.microsoft.com/office/drawing/2014/main" id="{E86ADADB-AB12-4D74-5DBA-28CED49A1A7D}"/>
              </a:ext>
            </a:extLst>
          </p:cNvPr>
          <p:cNvPicPr>
            <a:picLocks noChangeAspect="1"/>
          </p:cNvPicPr>
          <p:nvPr/>
        </p:nvPicPr>
        <p:blipFill>
          <a:blip r:embed="rId2"/>
          <a:stretch>
            <a:fillRect/>
          </a:stretch>
        </p:blipFill>
        <p:spPr>
          <a:xfrm flipH="1">
            <a:off x="2970031" y="1281298"/>
            <a:ext cx="1506664" cy="2157580"/>
          </a:xfrm>
          <a:prstGeom prst="rect">
            <a:avLst/>
          </a:prstGeom>
        </p:spPr>
      </p:pic>
      <p:pic>
        <p:nvPicPr>
          <p:cNvPr id="10" name="Picture 6" descr="A drawing of a pipe&#10;&#10;Description automatically generated">
            <a:extLst>
              <a:ext uri="{FF2B5EF4-FFF2-40B4-BE49-F238E27FC236}">
                <a16:creationId xmlns:a16="http://schemas.microsoft.com/office/drawing/2014/main" id="{8CACB638-B9B4-BFC8-FB27-5E8C2CA662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65"/>
          <a:stretch/>
        </p:blipFill>
        <p:spPr>
          <a:xfrm>
            <a:off x="7136826" y="1054437"/>
            <a:ext cx="4177769" cy="5508962"/>
          </a:xfrm>
          <a:prstGeom prst="rect">
            <a:avLst/>
          </a:prstGeom>
        </p:spPr>
      </p:pic>
      <p:cxnSp>
        <p:nvCxnSpPr>
          <p:cNvPr id="11" name="직선 화살표 연결선 10">
            <a:extLst>
              <a:ext uri="{FF2B5EF4-FFF2-40B4-BE49-F238E27FC236}">
                <a16:creationId xmlns:a16="http://schemas.microsoft.com/office/drawing/2014/main" id="{4260729F-3FDA-83FE-18B5-3FE94A02580C}"/>
              </a:ext>
            </a:extLst>
          </p:cNvPr>
          <p:cNvCxnSpPr>
            <a:cxnSpLocks/>
          </p:cNvCxnSpPr>
          <p:nvPr/>
        </p:nvCxnSpPr>
        <p:spPr>
          <a:xfrm flipH="1">
            <a:off x="4721105" y="1812324"/>
            <a:ext cx="3170744" cy="413450"/>
          </a:xfrm>
          <a:prstGeom prst="straightConnector1">
            <a:avLst/>
          </a:prstGeom>
          <a:noFill/>
          <a:ln w="25400" cap="flat" cmpd="sng" algn="ctr">
            <a:solidFill>
              <a:sysClr val="windowText" lastClr="000000"/>
            </a:solidFill>
            <a:prstDash val="solid"/>
            <a:miter lim="800000"/>
            <a:tailEnd type="arrow"/>
          </a:ln>
          <a:effectLst/>
        </p:spPr>
      </p:cxnSp>
      <p:sp>
        <p:nvSpPr>
          <p:cNvPr id="12" name="TextBox 11">
            <a:extLst>
              <a:ext uri="{FF2B5EF4-FFF2-40B4-BE49-F238E27FC236}">
                <a16:creationId xmlns:a16="http://schemas.microsoft.com/office/drawing/2014/main" id="{AA2B6F5D-347B-609D-96AA-49CA992ECE85}"/>
              </a:ext>
            </a:extLst>
          </p:cNvPr>
          <p:cNvSpPr txBox="1"/>
          <p:nvPr/>
        </p:nvSpPr>
        <p:spPr>
          <a:xfrm>
            <a:off x="1393808" y="3529669"/>
            <a:ext cx="4730782" cy="276999"/>
          </a:xfrm>
          <a:prstGeom prst="rect">
            <a:avLst/>
          </a:prstGeom>
          <a:noFill/>
        </p:spPr>
        <p:txBody>
          <a:bodyPr wrap="square" rtlCol="0">
            <a:spAutoFit/>
          </a:bodyPr>
          <a:lstStyle/>
          <a:p>
            <a:pPr lvl="0" latinLnBrk="0">
              <a:defRPr/>
            </a:pPr>
            <a:r>
              <a:rPr lang="en-US" altLang="ko-KR" sz="1200" kern="0" dirty="0">
                <a:solidFill>
                  <a:prstClr val="black"/>
                </a:solidFill>
                <a:latin typeface="Arial Unicode MS" pitchFamily="50" charset="-127"/>
                <a:ea typeface="Arial Unicode MS" pitchFamily="50" charset="-127"/>
                <a:cs typeface="Arial Unicode MS" pitchFamily="50" charset="-127"/>
              </a:rPr>
              <a:t>- Two different color materials Coaxially extruding into support bath</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pic>
        <p:nvPicPr>
          <p:cNvPr id="13" name="Picture 29">
            <a:extLst>
              <a:ext uri="{FF2B5EF4-FFF2-40B4-BE49-F238E27FC236}">
                <a16:creationId xmlns:a16="http://schemas.microsoft.com/office/drawing/2014/main" id="{3A37B9AD-0F38-E021-B5F4-22A0CB3380D3}"/>
              </a:ext>
            </a:extLst>
          </p:cNvPr>
          <p:cNvPicPr>
            <a:picLocks noChangeAspect="1"/>
          </p:cNvPicPr>
          <p:nvPr/>
        </p:nvPicPr>
        <p:blipFill>
          <a:blip r:embed="rId4"/>
          <a:stretch>
            <a:fillRect/>
          </a:stretch>
        </p:blipFill>
        <p:spPr>
          <a:xfrm>
            <a:off x="1884978" y="4101013"/>
            <a:ext cx="3700407" cy="1672500"/>
          </a:xfrm>
          <a:prstGeom prst="rect">
            <a:avLst/>
          </a:prstGeom>
        </p:spPr>
      </p:pic>
      <p:sp>
        <p:nvSpPr>
          <p:cNvPr id="14" name="Left Brace 32">
            <a:extLst>
              <a:ext uri="{FF2B5EF4-FFF2-40B4-BE49-F238E27FC236}">
                <a16:creationId xmlns:a16="http://schemas.microsoft.com/office/drawing/2014/main" id="{18095274-C5F4-0EDA-966A-C0AB106D4340}"/>
              </a:ext>
            </a:extLst>
          </p:cNvPr>
          <p:cNvSpPr/>
          <p:nvPr/>
        </p:nvSpPr>
        <p:spPr>
          <a:xfrm>
            <a:off x="6961425" y="2739043"/>
            <a:ext cx="246888" cy="160314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57452442-B594-118B-C17C-1F12A204315E}"/>
              </a:ext>
            </a:extLst>
          </p:cNvPr>
          <p:cNvSpPr txBox="1"/>
          <p:nvPr/>
        </p:nvSpPr>
        <p:spPr>
          <a:xfrm>
            <a:off x="1605565" y="5883192"/>
            <a:ext cx="4307268" cy="461665"/>
          </a:xfrm>
          <a:prstGeom prst="rect">
            <a:avLst/>
          </a:prstGeom>
          <a:noFill/>
        </p:spPr>
        <p:txBody>
          <a:bodyPr wrap="square" rtlCol="0">
            <a:spAutoFit/>
          </a:bodyPr>
          <a:lstStyle/>
          <a:p>
            <a:pPr lvl="0" latinLnBrk="0">
              <a:defRPr/>
            </a:pPr>
            <a:r>
              <a:rPr lang="en-US" altLang="ko-KR" sz="1200" kern="0" dirty="0">
                <a:solidFill>
                  <a:prstClr val="black"/>
                </a:solidFill>
                <a:latin typeface="Arial Unicode MS" pitchFamily="50" charset="-127"/>
                <a:ea typeface="Arial Unicode MS" pitchFamily="50" charset="-127"/>
                <a:cs typeface="Arial Unicode MS" pitchFamily="50" charset="-127"/>
              </a:rPr>
              <a:t>A light green transparent support bath material can look like this in which the coaxial nozzle is extruding the material.</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sp>
        <p:nvSpPr>
          <p:cNvPr id="16" name="Oval 35">
            <a:extLst>
              <a:ext uri="{FF2B5EF4-FFF2-40B4-BE49-F238E27FC236}">
                <a16:creationId xmlns:a16="http://schemas.microsoft.com/office/drawing/2014/main" id="{E81B50AE-2520-C0C6-0B07-CFF00CB5A0D5}"/>
              </a:ext>
            </a:extLst>
          </p:cNvPr>
          <p:cNvSpPr/>
          <p:nvPr/>
        </p:nvSpPr>
        <p:spPr>
          <a:xfrm>
            <a:off x="4977546" y="4267463"/>
            <a:ext cx="658912" cy="6989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6">
            <a:extLst>
              <a:ext uri="{FF2B5EF4-FFF2-40B4-BE49-F238E27FC236}">
                <a16:creationId xmlns:a16="http://schemas.microsoft.com/office/drawing/2014/main" id="{3F52B825-7080-284F-B8E6-378AC6B1249C}"/>
              </a:ext>
            </a:extLst>
          </p:cNvPr>
          <p:cNvSpPr/>
          <p:nvPr/>
        </p:nvSpPr>
        <p:spPr>
          <a:xfrm>
            <a:off x="8839846" y="3046424"/>
            <a:ext cx="658912" cy="6989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38">
            <a:extLst>
              <a:ext uri="{FF2B5EF4-FFF2-40B4-BE49-F238E27FC236}">
                <a16:creationId xmlns:a16="http://schemas.microsoft.com/office/drawing/2014/main" id="{72B4939C-4188-9892-853D-034106B6CAE9}"/>
              </a:ext>
            </a:extLst>
          </p:cNvPr>
          <p:cNvCxnSpPr>
            <a:cxnSpLocks/>
            <a:stCxn id="16" idx="6"/>
            <a:endCxn id="17" idx="2"/>
          </p:cNvCxnSpPr>
          <p:nvPr/>
        </p:nvCxnSpPr>
        <p:spPr>
          <a:xfrm flipV="1">
            <a:off x="5636458" y="3395891"/>
            <a:ext cx="3203388" cy="12210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52DB23-CE60-B2AD-0513-94D6A19F1CE8}"/>
              </a:ext>
            </a:extLst>
          </p:cNvPr>
          <p:cNvSpPr txBox="1"/>
          <p:nvPr/>
        </p:nvSpPr>
        <p:spPr>
          <a:xfrm>
            <a:off x="8070115" y="3849897"/>
            <a:ext cx="2750914" cy="646331"/>
          </a:xfrm>
          <a:prstGeom prst="rect">
            <a:avLst/>
          </a:prstGeom>
          <a:noFill/>
        </p:spPr>
        <p:txBody>
          <a:bodyPr wrap="square" rtlCol="0">
            <a:spAutoFit/>
          </a:bodyPr>
          <a:lstStyle/>
          <a:p>
            <a:pPr lvl="0" latinLnBrk="0">
              <a:defRPr/>
            </a:pPr>
            <a:r>
              <a:rPr lang="en-US" altLang="ko-KR" sz="1200" kern="0" dirty="0">
                <a:solidFill>
                  <a:prstClr val="black"/>
                </a:solidFill>
                <a:latin typeface="Arial Unicode MS" pitchFamily="50" charset="-127"/>
                <a:ea typeface="Arial Unicode MS" pitchFamily="50" charset="-127"/>
                <a:cs typeface="Arial Unicode MS" pitchFamily="50" charset="-127"/>
              </a:rPr>
              <a:t>After passing through the bath material a blood vessel like tube emerges out of bath container.</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sp>
        <p:nvSpPr>
          <p:cNvPr id="21" name="제목 1">
            <a:extLst>
              <a:ext uri="{FF2B5EF4-FFF2-40B4-BE49-F238E27FC236}">
                <a16:creationId xmlns:a16="http://schemas.microsoft.com/office/drawing/2014/main" id="{45A08401-CF31-C7DF-D515-2F62EA2020DE}"/>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2,3. </a:t>
            </a:r>
            <a:r>
              <a:rPr lang="en-US" altLang="ko-KR" sz="1600" b="1" dirty="0">
                <a:latin typeface="Arial Unicode MS" pitchFamily="50" charset="-127"/>
                <a:ea typeface="Arial Unicode MS" pitchFamily="50" charset="-127"/>
                <a:cs typeface="Arial Unicode MS" pitchFamily="50" charset="-127"/>
              </a:rPr>
              <a:t>Support Bath</a:t>
            </a:r>
            <a:endParaRPr lang="ko-KR" altLang="en-US" sz="1600" b="1" dirty="0"/>
          </a:p>
        </p:txBody>
      </p:sp>
    </p:spTree>
    <p:extLst>
      <p:ext uri="{BB962C8B-B14F-4D97-AF65-F5344CB8AC3E}">
        <p14:creationId xmlns:p14="http://schemas.microsoft.com/office/powerpoint/2010/main" val="367322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4. </a:t>
            </a:r>
            <a:r>
              <a:rPr lang="en-US" altLang="ko-KR" sz="1600" b="1" dirty="0">
                <a:latin typeface="Arial Unicode MS" pitchFamily="50" charset="-127"/>
                <a:ea typeface="Arial Unicode MS" pitchFamily="50" charset="-127"/>
                <a:cs typeface="Arial Unicode MS" pitchFamily="50" charset="-127"/>
              </a:rPr>
              <a:t>Endothelium</a:t>
            </a:r>
            <a:endParaRPr lang="ko-KR" altLang="en-US" sz="1600" b="1" dirty="0"/>
          </a:p>
        </p:txBody>
      </p:sp>
      <p:sp>
        <p:nvSpPr>
          <p:cNvPr id="4" name="제목 1">
            <a:extLst>
              <a:ext uri="{FF2B5EF4-FFF2-40B4-BE49-F238E27FC236}">
                <a16:creationId xmlns:a16="http://schemas.microsoft.com/office/drawing/2014/main" id="{09E1EBE1-C126-86C6-D5A5-3F186D8C5E53}"/>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Reference</a:t>
            </a:r>
            <a:endParaRPr lang="ko-KR" altLang="en-US" sz="20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F16A8420-6D8D-6120-5A45-4106DB0D7563}"/>
              </a:ext>
            </a:extLst>
          </p:cNvPr>
          <p:cNvSpPr txBox="1"/>
          <p:nvPr/>
        </p:nvSpPr>
        <p:spPr>
          <a:xfrm>
            <a:off x="2616771" y="5386661"/>
            <a:ext cx="2523448" cy="307777"/>
          </a:xfrm>
          <a:prstGeom prst="rect">
            <a:avLst/>
          </a:prstGeom>
          <a:noFill/>
        </p:spPr>
        <p:txBody>
          <a:bodyPr wrap="none" rtlCol="0">
            <a:spAutoFit/>
          </a:bodyPr>
          <a:lstStyle/>
          <a:p>
            <a:pPr lvl="0" latinLnBrk="0">
              <a:defRPr/>
            </a:pPr>
            <a:r>
              <a:rPr lang="en-US" sz="1400" dirty="0">
                <a:latin typeface="Arial Unicode MS" pitchFamily="50" charset="-127"/>
                <a:ea typeface="Arial Unicode MS" pitchFamily="50" charset="-127"/>
                <a:cs typeface="Arial Unicode MS" pitchFamily="50" charset="-127"/>
              </a:rPr>
              <a:t>Cross sectional view of artery</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5" name="TextBox 4">
            <a:extLst>
              <a:ext uri="{FF2B5EF4-FFF2-40B4-BE49-F238E27FC236}">
                <a16:creationId xmlns:a16="http://schemas.microsoft.com/office/drawing/2014/main" id="{387F4C45-DDDF-E105-31DF-DF04C1CE7A17}"/>
              </a:ext>
            </a:extLst>
          </p:cNvPr>
          <p:cNvSpPr txBox="1"/>
          <p:nvPr/>
        </p:nvSpPr>
        <p:spPr>
          <a:xfrm>
            <a:off x="6443889" y="4221926"/>
            <a:ext cx="217399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Cobblestone Morphology</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6" name="Picture 4" descr="Endothelial | Cell Applications">
            <a:extLst>
              <a:ext uri="{FF2B5EF4-FFF2-40B4-BE49-F238E27FC236}">
                <a16:creationId xmlns:a16="http://schemas.microsoft.com/office/drawing/2014/main" id="{E4D95DC2-9C41-2C6D-7168-7F6B4BF9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070" y="2061996"/>
            <a:ext cx="2582322" cy="3008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bblestone Wall Images – Browse 130,077 Stock Photos, Vectors, and Video |  Adobe Stock">
            <a:extLst>
              <a:ext uri="{FF2B5EF4-FFF2-40B4-BE49-F238E27FC236}">
                <a16:creationId xmlns:a16="http://schemas.microsoft.com/office/drawing/2014/main" id="{3D8F0225-517B-035B-153D-C78FA825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512" y="2172284"/>
            <a:ext cx="2981325" cy="198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89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5. </a:t>
            </a:r>
            <a:r>
              <a:rPr lang="en-US" altLang="ko-KR" sz="1600" b="1" dirty="0">
                <a:latin typeface="Arial Unicode MS" pitchFamily="50" charset="-127"/>
                <a:ea typeface="Arial Unicode MS" pitchFamily="50" charset="-127"/>
                <a:cs typeface="Arial Unicode MS" pitchFamily="50" charset="-127"/>
              </a:rPr>
              <a:t>Cardiovascular stent </a:t>
            </a:r>
            <a:endParaRPr lang="ko-KR" altLang="en-US" sz="1600" b="1" dirty="0"/>
          </a:p>
        </p:txBody>
      </p:sp>
      <p:sp>
        <p:nvSpPr>
          <p:cNvPr id="4" name="제목 1">
            <a:extLst>
              <a:ext uri="{FF2B5EF4-FFF2-40B4-BE49-F238E27FC236}">
                <a16:creationId xmlns:a16="http://schemas.microsoft.com/office/drawing/2014/main" id="{09E1EBE1-C126-86C6-D5A5-3F186D8C5E53}"/>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Reference</a:t>
            </a:r>
            <a:endParaRPr lang="ko-KR" altLang="en-US" sz="20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1A996BAD-899A-D118-DD3F-0B236C1AC1D7}"/>
              </a:ext>
            </a:extLst>
          </p:cNvPr>
          <p:cNvSpPr txBox="1"/>
          <p:nvPr/>
        </p:nvSpPr>
        <p:spPr>
          <a:xfrm>
            <a:off x="3164707" y="5707574"/>
            <a:ext cx="1846980" cy="307777"/>
          </a:xfrm>
          <a:prstGeom prst="rect">
            <a:avLst/>
          </a:prstGeom>
          <a:noFill/>
        </p:spPr>
        <p:txBody>
          <a:bodyPr wrap="none" rtlCol="0">
            <a:spAutoFit/>
          </a:bodyPr>
          <a:lstStyle/>
          <a:p>
            <a:pPr lvl="0" latinLnBrk="0">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Cardiovascular St</a:t>
            </a:r>
            <a:r>
              <a:rPr lang="en-US" altLang="ko-KR" sz="1400" kern="0" dirty="0" err="1">
                <a:solidFill>
                  <a:prstClr val="black"/>
                </a:solidFill>
                <a:latin typeface="Arial Unicode MS" pitchFamily="50" charset="-127"/>
                <a:ea typeface="Arial Unicode MS" pitchFamily="50" charset="-127"/>
                <a:cs typeface="Arial Unicode MS" pitchFamily="50" charset="-127"/>
              </a:rPr>
              <a:t>ent</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0" name="TextBox 9">
            <a:extLst>
              <a:ext uri="{FF2B5EF4-FFF2-40B4-BE49-F238E27FC236}">
                <a16:creationId xmlns:a16="http://schemas.microsoft.com/office/drawing/2014/main" id="{792F498C-F9B1-877A-5E25-AA2A8A872072}"/>
              </a:ext>
            </a:extLst>
          </p:cNvPr>
          <p:cNvSpPr txBox="1"/>
          <p:nvPr/>
        </p:nvSpPr>
        <p:spPr>
          <a:xfrm>
            <a:off x="6848042" y="5707573"/>
            <a:ext cx="215718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Stent inside artery</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11" name="Picture 2" descr="Cardiovascular stent | 3D CAD Model Library | GrabCAD">
            <a:extLst>
              <a:ext uri="{FF2B5EF4-FFF2-40B4-BE49-F238E27FC236}">
                <a16:creationId xmlns:a16="http://schemas.microsoft.com/office/drawing/2014/main" id="{81DA71C9-5884-D7A0-3621-A46CB69CF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10585">
            <a:off x="2629381" y="2319621"/>
            <a:ext cx="35941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lood thinners after a stent: How long? - Harvard Health">
            <a:extLst>
              <a:ext uri="{FF2B5EF4-FFF2-40B4-BE49-F238E27FC236}">
                <a16:creationId xmlns:a16="http://schemas.microsoft.com/office/drawing/2014/main" id="{5FA5D06E-9644-6BAC-C5A3-36AEB30839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22766" y="2314960"/>
            <a:ext cx="3959631" cy="258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1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6. </a:t>
            </a:r>
            <a:r>
              <a:rPr lang="en-US" altLang="ko-KR" sz="1600" b="1" kern="0" dirty="0" err="1">
                <a:solidFill>
                  <a:prstClr val="black"/>
                </a:solidFill>
                <a:latin typeface="Arial Unicode MS" pitchFamily="50" charset="-127"/>
                <a:ea typeface="Arial Unicode MS" pitchFamily="50" charset="-127"/>
                <a:cs typeface="Arial Unicode MS" pitchFamily="50" charset="-127"/>
              </a:rPr>
              <a:t>Stentable</a:t>
            </a:r>
            <a:r>
              <a:rPr lang="en-US" altLang="ko-KR" sz="1600" b="1" kern="0" dirty="0">
                <a:solidFill>
                  <a:prstClr val="black"/>
                </a:solidFill>
                <a:latin typeface="Arial Unicode MS" pitchFamily="50" charset="-127"/>
                <a:ea typeface="Arial Unicode MS" pitchFamily="50" charset="-127"/>
                <a:cs typeface="Arial Unicode MS" pitchFamily="50" charset="-127"/>
              </a:rPr>
              <a:t> blood vessel</a:t>
            </a:r>
            <a:endParaRPr lang="ko-KR" altLang="en-US" sz="1600" b="1" dirty="0"/>
          </a:p>
        </p:txBody>
      </p:sp>
      <p:sp>
        <p:nvSpPr>
          <p:cNvPr id="4" name="제목 1">
            <a:extLst>
              <a:ext uri="{FF2B5EF4-FFF2-40B4-BE49-F238E27FC236}">
                <a16:creationId xmlns:a16="http://schemas.microsoft.com/office/drawing/2014/main" id="{09E1EBE1-C126-86C6-D5A5-3F186D8C5E53}"/>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2000" b="1" dirty="0"/>
              <a:t>Reference</a:t>
            </a:r>
            <a:endParaRPr lang="ko-KR" altLang="en-US" sz="20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Picture 1" descr="A drawing of a pipe&#10;&#10;Description automatically generated">
            <a:extLst>
              <a:ext uri="{FF2B5EF4-FFF2-40B4-BE49-F238E27FC236}">
                <a16:creationId xmlns:a16="http://schemas.microsoft.com/office/drawing/2014/main" id="{422C436D-0521-47B2-7E22-D5BC5AB892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665"/>
          <a:stretch/>
        </p:blipFill>
        <p:spPr>
          <a:xfrm>
            <a:off x="7749521" y="1342610"/>
            <a:ext cx="3773895" cy="4976399"/>
          </a:xfrm>
          <a:prstGeom prst="rect">
            <a:avLst/>
          </a:prstGeom>
        </p:spPr>
      </p:pic>
      <p:sp>
        <p:nvSpPr>
          <p:cNvPr id="5" name="TextBox 4">
            <a:extLst>
              <a:ext uri="{FF2B5EF4-FFF2-40B4-BE49-F238E27FC236}">
                <a16:creationId xmlns:a16="http://schemas.microsoft.com/office/drawing/2014/main" id="{CA377CBC-E281-5DAC-1B70-4A778D81D956}"/>
              </a:ext>
            </a:extLst>
          </p:cNvPr>
          <p:cNvSpPr txBox="1"/>
          <p:nvPr/>
        </p:nvSpPr>
        <p:spPr>
          <a:xfrm>
            <a:off x="569600" y="5908103"/>
            <a:ext cx="5796348" cy="461665"/>
          </a:xfrm>
          <a:prstGeom prst="rect">
            <a:avLst/>
          </a:prstGeom>
          <a:noFill/>
        </p:spPr>
        <p:txBody>
          <a:bodyPr wrap="square" rtlCol="0">
            <a:spAutoFit/>
          </a:bodyPr>
          <a:lstStyle/>
          <a:p>
            <a:pPr marL="171450" lvl="0" indent="-171450" latinLnBrk="0">
              <a:buFont typeface="Wingdings" panose="05000000000000000000" pitchFamily="2" charset="2"/>
              <a:buChar char="§"/>
              <a:defRPr/>
            </a:pPr>
            <a:r>
              <a:rPr lang="en-US" altLang="ko-KR" sz="1200" kern="0" dirty="0">
                <a:solidFill>
                  <a:prstClr val="black"/>
                </a:solidFill>
                <a:latin typeface="Arial Unicode MS" pitchFamily="50" charset="-127"/>
                <a:ea typeface="Arial Unicode MS" pitchFamily="50" charset="-127"/>
                <a:cs typeface="Arial Unicode MS" pitchFamily="50" charset="-127"/>
              </a:rPr>
              <a:t>Show a single cell layer of cells (endothelium) lining the lumen of blood vessel.</a:t>
            </a:r>
          </a:p>
          <a:p>
            <a:pPr marL="171450" lvl="0" indent="-171450" latinLnBrk="0">
              <a:buFont typeface="Wingdings" panose="05000000000000000000" pitchFamily="2" charset="2"/>
              <a:buChar char="§"/>
              <a:defRPr/>
            </a:pPr>
            <a:r>
              <a:rPr lang="en-US" altLang="ko-KR" sz="1200" kern="0" dirty="0">
                <a:solidFill>
                  <a:prstClr val="black"/>
                </a:solidFill>
                <a:latin typeface="Arial Unicode MS" pitchFamily="50" charset="-127"/>
                <a:ea typeface="Arial Unicode MS" pitchFamily="50" charset="-127"/>
                <a:cs typeface="Arial Unicode MS" pitchFamily="50" charset="-127"/>
              </a:rPr>
              <a:t>A cardiovascular stent placed inside the blood vessel </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sp>
        <p:nvSpPr>
          <p:cNvPr id="6" name="TextBox 5">
            <a:extLst>
              <a:ext uri="{FF2B5EF4-FFF2-40B4-BE49-F238E27FC236}">
                <a16:creationId xmlns:a16="http://schemas.microsoft.com/office/drawing/2014/main" id="{71C48079-71A2-A860-D532-AE12EC865689}"/>
              </a:ext>
            </a:extLst>
          </p:cNvPr>
          <p:cNvSpPr txBox="1"/>
          <p:nvPr/>
        </p:nvSpPr>
        <p:spPr>
          <a:xfrm>
            <a:off x="726118" y="5678338"/>
            <a:ext cx="3228043" cy="276999"/>
          </a:xfrm>
          <a:prstGeom prst="rect">
            <a:avLst/>
          </a:prstGeom>
          <a:noFill/>
        </p:spPr>
        <p:txBody>
          <a:bodyPr wrap="square" rtlCol="0">
            <a:spAutoFit/>
          </a:bodyPr>
          <a:lstStyle/>
          <a:p>
            <a:pPr lvl="0" latinLnBrk="0">
              <a:defRPr/>
            </a:pPr>
            <a:r>
              <a:rPr lang="en-US" altLang="ko-KR" sz="1200" kern="0" dirty="0">
                <a:solidFill>
                  <a:prstClr val="black"/>
                </a:solidFill>
                <a:latin typeface="Arial Unicode MS" pitchFamily="50" charset="-127"/>
                <a:ea typeface="Arial Unicode MS" pitchFamily="50" charset="-127"/>
                <a:cs typeface="Arial Unicode MS" pitchFamily="50" charset="-127"/>
              </a:rPr>
              <a:t>The cut view should show</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sp>
        <p:nvSpPr>
          <p:cNvPr id="8" name="Rectangle 6">
            <a:extLst>
              <a:ext uri="{FF2B5EF4-FFF2-40B4-BE49-F238E27FC236}">
                <a16:creationId xmlns:a16="http://schemas.microsoft.com/office/drawing/2014/main" id="{23BCB22E-5593-EE74-D404-A1D555F4B040}"/>
              </a:ext>
            </a:extLst>
          </p:cNvPr>
          <p:cNvSpPr/>
          <p:nvPr/>
        </p:nvSpPr>
        <p:spPr>
          <a:xfrm>
            <a:off x="8724227" y="4321364"/>
            <a:ext cx="2708945" cy="199764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22">
            <a:extLst>
              <a:ext uri="{FF2B5EF4-FFF2-40B4-BE49-F238E27FC236}">
                <a16:creationId xmlns:a16="http://schemas.microsoft.com/office/drawing/2014/main" id="{445331A8-D0F3-0172-697B-FE6BF77D6D11}"/>
              </a:ext>
            </a:extLst>
          </p:cNvPr>
          <p:cNvCxnSpPr>
            <a:cxnSpLocks/>
            <a:stCxn id="8" idx="1"/>
            <a:endCxn id="14" idx="3"/>
          </p:cNvCxnSpPr>
          <p:nvPr/>
        </p:nvCxnSpPr>
        <p:spPr>
          <a:xfrm flipH="1" flipV="1">
            <a:off x="5363167" y="4035511"/>
            <a:ext cx="3361060" cy="12846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4" name="Picture 2" descr="Stent: Purpose, Procedure, and Risks">
            <a:extLst>
              <a:ext uri="{FF2B5EF4-FFF2-40B4-BE49-F238E27FC236}">
                <a16:creationId xmlns:a16="http://schemas.microsoft.com/office/drawing/2014/main" id="{89ABFDC3-5CBD-EE08-D52A-AA338427D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2" y="2466044"/>
            <a:ext cx="4185245" cy="31389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3781568-5567-6DCA-5609-E4BFB4EAD64B}"/>
              </a:ext>
            </a:extLst>
          </p:cNvPr>
          <p:cNvSpPr txBox="1"/>
          <p:nvPr/>
        </p:nvSpPr>
        <p:spPr>
          <a:xfrm>
            <a:off x="1328689" y="2091693"/>
            <a:ext cx="3201486" cy="276999"/>
          </a:xfrm>
          <a:prstGeom prst="rect">
            <a:avLst/>
          </a:prstGeom>
          <a:noFill/>
        </p:spPr>
        <p:txBody>
          <a:bodyPr wrap="square" rtlCol="0">
            <a:spAutoFit/>
          </a:bodyPr>
          <a:lstStyle/>
          <a:p>
            <a:pPr lvl="0" latinLnBrk="0">
              <a:defRPr/>
            </a:pPr>
            <a:r>
              <a:rPr lang="en-US" altLang="ko-KR" sz="1200" kern="0" dirty="0">
                <a:solidFill>
                  <a:prstClr val="black"/>
                </a:solidFill>
                <a:latin typeface="Arial Unicode MS" pitchFamily="50" charset="-127"/>
                <a:ea typeface="Arial Unicode MS" pitchFamily="50" charset="-127"/>
                <a:cs typeface="Arial Unicode MS" pitchFamily="50" charset="-127"/>
              </a:rPr>
              <a:t>A cut view of blood vessel can look like this</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cxnSp>
        <p:nvCxnSpPr>
          <p:cNvPr id="16" name="Straight Arrow Connector 31">
            <a:extLst>
              <a:ext uri="{FF2B5EF4-FFF2-40B4-BE49-F238E27FC236}">
                <a16:creationId xmlns:a16="http://schemas.microsoft.com/office/drawing/2014/main" id="{07045018-782B-9951-31A5-22DDBC6C4624}"/>
              </a:ext>
            </a:extLst>
          </p:cNvPr>
          <p:cNvCxnSpPr>
            <a:cxnSpLocks/>
          </p:cNvCxnSpPr>
          <p:nvPr/>
        </p:nvCxnSpPr>
        <p:spPr>
          <a:xfrm flipH="1">
            <a:off x="3605063" y="3358349"/>
            <a:ext cx="1994322" cy="7594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DBDB302-D72E-FCDB-935A-00E05FCF9E5D}"/>
              </a:ext>
            </a:extLst>
          </p:cNvPr>
          <p:cNvSpPr txBox="1"/>
          <p:nvPr/>
        </p:nvSpPr>
        <p:spPr>
          <a:xfrm>
            <a:off x="5505330" y="2713523"/>
            <a:ext cx="2102027" cy="646331"/>
          </a:xfrm>
          <a:prstGeom prst="rect">
            <a:avLst/>
          </a:prstGeom>
          <a:noFill/>
        </p:spPr>
        <p:txBody>
          <a:bodyPr wrap="square" rtlCol="0">
            <a:spAutoFit/>
          </a:bodyPr>
          <a:lstStyle/>
          <a:p>
            <a:pPr lvl="0" algn="ctr" latinLnBrk="0">
              <a:defRPr/>
            </a:pPr>
            <a:r>
              <a:rPr lang="en-US" altLang="ko-KR" sz="1200" kern="0" dirty="0">
                <a:solidFill>
                  <a:prstClr val="black"/>
                </a:solidFill>
                <a:latin typeface="Arial Unicode MS" pitchFamily="50" charset="-127"/>
                <a:ea typeface="Arial Unicode MS" pitchFamily="50" charset="-127"/>
                <a:cs typeface="Arial Unicode MS" pitchFamily="50" charset="-127"/>
              </a:rPr>
              <a:t>A balloon catheter would be nice to add, although it's not strictly necessary.</a:t>
            </a:r>
            <a:endParaRPr lang="ko-KR" altLang="en-US" sz="1200" kern="0" dirty="0">
              <a:solidFill>
                <a:prstClr val="black"/>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89776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34A678-AF65-67C4-5361-17FE622EB16F}"/>
              </a:ext>
            </a:extLst>
          </p:cNvPr>
          <p:cNvSpPr txBox="1"/>
          <p:nvPr/>
        </p:nvSpPr>
        <p:spPr>
          <a:xfrm>
            <a:off x="3058634" y="5804876"/>
            <a:ext cx="5698187" cy="276999"/>
          </a:xfrm>
          <a:prstGeom prst="rect">
            <a:avLst/>
          </a:prstGeom>
          <a:noFill/>
        </p:spPr>
        <p:txBody>
          <a:bodyPr wrap="square" rtlCol="0">
            <a:spAutoFit/>
          </a:bodyPr>
          <a:lstStyle/>
          <a:p>
            <a:pPr lvl="0" algn="ctr" latinLnBrk="0">
              <a:defRPr/>
            </a:pPr>
            <a:r>
              <a:rPr lang="en-US" altLang="ko-KR" sz="1200" b="1" kern="0" dirty="0">
                <a:solidFill>
                  <a:prstClr val="black"/>
                </a:solidFill>
                <a:latin typeface="Arial Unicode MS" pitchFamily="50" charset="-127"/>
                <a:ea typeface="Arial Unicode MS" pitchFamily="50" charset="-127"/>
                <a:cs typeface="Arial Unicode MS" pitchFamily="50" charset="-127"/>
              </a:rPr>
              <a:t>After further work, a cover image was completed. </a:t>
            </a:r>
          </a:p>
        </p:txBody>
      </p:sp>
      <p:pic>
        <p:nvPicPr>
          <p:cNvPr id="9" name="그림 8">
            <a:extLst>
              <a:ext uri="{FF2B5EF4-FFF2-40B4-BE49-F238E27FC236}">
                <a16:creationId xmlns:a16="http://schemas.microsoft.com/office/drawing/2014/main" id="{4F757763-2AB7-062C-6A81-6771D2B70725}"/>
              </a:ext>
            </a:extLst>
          </p:cNvPr>
          <p:cNvPicPr>
            <a:picLocks noChangeAspect="1"/>
          </p:cNvPicPr>
          <p:nvPr/>
        </p:nvPicPr>
        <p:blipFill>
          <a:blip r:embed="rId2"/>
          <a:stretch>
            <a:fillRect/>
          </a:stretch>
        </p:blipFill>
        <p:spPr>
          <a:xfrm>
            <a:off x="6096000" y="492949"/>
            <a:ext cx="3806227" cy="4965937"/>
          </a:xfrm>
          <a:prstGeom prst="rect">
            <a:avLst/>
          </a:prstGeom>
          <a:ln>
            <a:solidFill>
              <a:schemeClr val="tx1"/>
            </a:solidFill>
          </a:ln>
        </p:spPr>
      </p:pic>
      <p:pic>
        <p:nvPicPr>
          <p:cNvPr id="10" name="Picture 1" descr="A drawing of a pipe&#10;&#10;Description automatically generated">
            <a:extLst>
              <a:ext uri="{FF2B5EF4-FFF2-40B4-BE49-F238E27FC236}">
                <a16:creationId xmlns:a16="http://schemas.microsoft.com/office/drawing/2014/main" id="{06C06369-DC71-2765-AAB9-4A0B510CF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65"/>
          <a:stretch/>
        </p:blipFill>
        <p:spPr>
          <a:xfrm>
            <a:off x="1925714" y="482487"/>
            <a:ext cx="3773895" cy="4976399"/>
          </a:xfrm>
          <a:prstGeom prst="rect">
            <a:avLst/>
          </a:prstGeom>
        </p:spPr>
      </p:pic>
    </p:spTree>
    <p:extLst>
      <p:ext uri="{BB962C8B-B14F-4D97-AF65-F5344CB8AC3E}">
        <p14:creationId xmlns:p14="http://schemas.microsoft.com/office/powerpoint/2010/main" val="283557392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363</Words>
  <Application>Microsoft Office PowerPoint</Application>
  <PresentationFormat>와이드스크린</PresentationFormat>
  <Paragraphs>77</Paragraphs>
  <Slides>10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Arial Unicode MS</vt:lpstr>
      <vt:lpstr>맑은 고딕</vt:lpstr>
      <vt:lpstr>Arial</vt:lpstr>
      <vt:lpstr>Wingdings</vt:lpstr>
      <vt:lpstr>Office 테마</vt:lpstr>
      <vt:lpstr>Work Form</vt:lpstr>
      <vt:lpstr>priority is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Hyunsoo Kim</dc:creator>
  <cp:lastModifiedBy>Hyunsoo Kim</cp:lastModifiedBy>
  <cp:revision>6</cp:revision>
  <dcterms:created xsi:type="dcterms:W3CDTF">2024-08-01T07:19:34Z</dcterms:created>
  <dcterms:modified xsi:type="dcterms:W3CDTF">2024-09-24T08:01:16Z</dcterms:modified>
</cp:coreProperties>
</file>